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82" r:id="rId16"/>
  </p:sldMasterIdLst>
  <p:notesMasterIdLst>
    <p:notesMasterId r:id="rId85"/>
  </p:notesMasterIdLst>
  <p:sldIdLst>
    <p:sldId id="256" r:id="rId17"/>
    <p:sldId id="313" r:id="rId18"/>
    <p:sldId id="355" r:id="rId19"/>
    <p:sldId id="312" r:id="rId20"/>
    <p:sldId id="314" r:id="rId21"/>
    <p:sldId id="315" r:id="rId22"/>
    <p:sldId id="316" r:id="rId23"/>
    <p:sldId id="317" r:id="rId24"/>
    <p:sldId id="318" r:id="rId25"/>
    <p:sldId id="322" r:id="rId26"/>
    <p:sldId id="321" r:id="rId27"/>
    <p:sldId id="323" r:id="rId28"/>
    <p:sldId id="324" r:id="rId29"/>
    <p:sldId id="325" r:id="rId30"/>
    <p:sldId id="331" r:id="rId31"/>
    <p:sldId id="346" r:id="rId32"/>
    <p:sldId id="285" r:id="rId33"/>
    <p:sldId id="348" r:id="rId34"/>
    <p:sldId id="326" r:id="rId35"/>
    <p:sldId id="328" r:id="rId36"/>
    <p:sldId id="327" r:id="rId37"/>
    <p:sldId id="337" r:id="rId38"/>
    <p:sldId id="332" r:id="rId39"/>
    <p:sldId id="280" r:id="rId40"/>
    <p:sldId id="334" r:id="rId41"/>
    <p:sldId id="333" r:id="rId42"/>
    <p:sldId id="335" r:id="rId43"/>
    <p:sldId id="336" r:id="rId44"/>
    <p:sldId id="329" r:id="rId45"/>
    <p:sldId id="338" r:id="rId46"/>
    <p:sldId id="330" r:id="rId47"/>
    <p:sldId id="278" r:id="rId48"/>
    <p:sldId id="339" r:id="rId49"/>
    <p:sldId id="340" r:id="rId50"/>
    <p:sldId id="341" r:id="rId51"/>
    <p:sldId id="342" r:id="rId52"/>
    <p:sldId id="343" r:id="rId53"/>
    <p:sldId id="298" r:id="rId54"/>
    <p:sldId id="344" r:id="rId55"/>
    <p:sldId id="297" r:id="rId56"/>
    <p:sldId id="300" r:id="rId57"/>
    <p:sldId id="345" r:id="rId58"/>
    <p:sldId id="349" r:id="rId59"/>
    <p:sldId id="350" r:id="rId60"/>
    <p:sldId id="352" r:id="rId61"/>
    <p:sldId id="353" r:id="rId62"/>
    <p:sldId id="354" r:id="rId63"/>
    <p:sldId id="356" r:id="rId64"/>
    <p:sldId id="357" r:id="rId65"/>
    <p:sldId id="359" r:id="rId66"/>
    <p:sldId id="361" r:id="rId67"/>
    <p:sldId id="362" r:id="rId68"/>
    <p:sldId id="363" r:id="rId69"/>
    <p:sldId id="364" r:id="rId70"/>
    <p:sldId id="365" r:id="rId71"/>
    <p:sldId id="358" r:id="rId72"/>
    <p:sldId id="360" r:id="rId73"/>
    <p:sldId id="372" r:id="rId74"/>
    <p:sldId id="366" r:id="rId75"/>
    <p:sldId id="367" r:id="rId76"/>
    <p:sldId id="368" r:id="rId77"/>
    <p:sldId id="369" r:id="rId78"/>
    <p:sldId id="370" r:id="rId79"/>
    <p:sldId id="371" r:id="rId80"/>
    <p:sldId id="373" r:id="rId81"/>
    <p:sldId id="374" r:id="rId82"/>
    <p:sldId id="375" r:id="rId83"/>
    <p:sldId id="270" r:id="rId8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7483" autoAdjust="0"/>
  </p:normalViewPr>
  <p:slideViewPr>
    <p:cSldViewPr snapToGrid="0">
      <p:cViewPr varScale="1">
        <p:scale>
          <a:sx n="86" d="100"/>
          <a:sy n="86" d="100"/>
        </p:scale>
        <p:origin x="5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84" Type="http://schemas.openxmlformats.org/officeDocument/2006/relationships/slide" Target="slides/slide68.xml"/><Relationship Id="rId89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slide" Target="slides/slide67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slide" Target="slides/slide65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viewProps" Target="viewProp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70E6F-0C95-4720-B765-DA62FA905AE8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07DEF-2880-4485-862D-B1E2C11088F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73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33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82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381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6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64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15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391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032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9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405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Senza </a:t>
            </a:r>
            <a:r>
              <a:rPr lang="it-IT" dirty="0" err="1"/>
              <a:t>lookahead</a:t>
            </a:r>
            <a:r>
              <a:rPr lang="it-IT" dirty="0"/>
              <a:t>  con il regolatore di mori con gain cambiato a 0.01, le funzioni sono stabili ma ci sono oscillazioni forti già in partenza, senza feed-</a:t>
            </a:r>
            <a:r>
              <a:rPr lang="it-IT" dirty="0" err="1"/>
              <a:t>forward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073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19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4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48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75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4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89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354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4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7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234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7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99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09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359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833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861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98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9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28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18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31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73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1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57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915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5549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66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4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8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84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72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qui gli slip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07DEF-2880-4485-862D-B1E2C11088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7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8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2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3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4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9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0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1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5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6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7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8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2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4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1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5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6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7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8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3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8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98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5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0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0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3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4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5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6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7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1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6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7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88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18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2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3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4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025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9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99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0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3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4" name="PlaceHolder 4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6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7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08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1" name="PlaceHolder 3"/>
          <p:cNvSpPr>
            <a:spLocks noGrp="1"/>
          </p:cNvSpPr>
          <p:nvPr>
            <p:ph type="body"/>
          </p:nvPr>
        </p:nvSpPr>
        <p:spPr>
          <a:xfrm>
            <a:off x="1590480" y="1046160"/>
            <a:ext cx="901116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4" name="PlaceHolder 3"/>
          <p:cNvSpPr>
            <a:spLocks noGrp="1"/>
          </p:cNvSpPr>
          <p:nvPr>
            <p:ph type="body"/>
          </p:nvPr>
        </p:nvSpPr>
        <p:spPr>
          <a:xfrm>
            <a:off x="6208200" y="65304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5" name="PlaceHolder 4"/>
          <p:cNvSpPr>
            <a:spLocks noGrp="1"/>
          </p:cNvSpPr>
          <p:nvPr>
            <p:ph type="body"/>
          </p:nvPr>
        </p:nvSpPr>
        <p:spPr>
          <a:xfrm>
            <a:off x="159048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6" name="PlaceHolder 5"/>
          <p:cNvSpPr>
            <a:spLocks noGrp="1"/>
          </p:cNvSpPr>
          <p:nvPr>
            <p:ph type="body"/>
          </p:nvPr>
        </p:nvSpPr>
        <p:spPr>
          <a:xfrm>
            <a:off x="6208200" y="1046160"/>
            <a:ext cx="439740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8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19" name="PlaceHolder 3"/>
          <p:cNvSpPr>
            <a:spLocks noGrp="1"/>
          </p:cNvSpPr>
          <p:nvPr>
            <p:ph type="body"/>
          </p:nvPr>
        </p:nvSpPr>
        <p:spPr>
          <a:xfrm>
            <a:off x="463716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0" name="PlaceHolder 4"/>
          <p:cNvSpPr>
            <a:spLocks noGrp="1"/>
          </p:cNvSpPr>
          <p:nvPr>
            <p:ph type="body"/>
          </p:nvPr>
        </p:nvSpPr>
        <p:spPr>
          <a:xfrm>
            <a:off x="7683840" y="65304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1" name="PlaceHolder 5"/>
          <p:cNvSpPr>
            <a:spLocks noGrp="1"/>
          </p:cNvSpPr>
          <p:nvPr>
            <p:ph type="body"/>
          </p:nvPr>
        </p:nvSpPr>
        <p:spPr>
          <a:xfrm>
            <a:off x="159048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2" name="PlaceHolder 6"/>
          <p:cNvSpPr>
            <a:spLocks noGrp="1"/>
          </p:cNvSpPr>
          <p:nvPr>
            <p:ph type="body"/>
          </p:nvPr>
        </p:nvSpPr>
        <p:spPr>
          <a:xfrm>
            <a:off x="463716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3" name="PlaceHolder 7"/>
          <p:cNvSpPr>
            <a:spLocks noGrp="1"/>
          </p:cNvSpPr>
          <p:nvPr>
            <p:ph type="body"/>
          </p:nvPr>
        </p:nvSpPr>
        <p:spPr>
          <a:xfrm>
            <a:off x="7683840" y="1046160"/>
            <a:ext cx="2901240" cy="3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5" name="PlaceHolder 2"/>
          <p:cNvSpPr>
            <a:spLocks noGrp="1"/>
          </p:cNvSpPr>
          <p:nvPr>
            <p:ph type="subTitle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7" name="PlaceHolder 2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4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magine 126"/>
          <p:cNvPicPr/>
          <p:nvPr/>
        </p:nvPicPr>
        <p:blipFill>
          <a:blip r:embed="rId14"/>
          <a:stretch/>
        </p:blipFill>
        <p:spPr>
          <a:xfrm>
            <a:off x="0" y="0"/>
            <a:ext cx="12194280" cy="42933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3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3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539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4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5" name="PlaceHolder 125"/>
          <p:cNvSpPr>
            <a:spLocks noGrp="1"/>
          </p:cNvSpPr>
          <p:nvPr>
            <p:ph type="body"/>
          </p:nvPr>
        </p:nvSpPr>
        <p:spPr>
          <a:xfrm>
            <a:off x="576000" y="5148720"/>
            <a:ext cx="11039760" cy="251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26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27" name="Picture 4" descr="Y:\IMMAGINE _COORDINATA_2014\LOGO_UFFICIALE\01_Polimi_centrato\eps\01_Polimi_centrato_COL_negativo.png"/>
          <p:cNvPicPr/>
          <p:nvPr/>
        </p:nvPicPr>
        <p:blipFill>
          <a:blip r:embed="rId15"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128" name="Picture 384"/>
          <p:cNvPicPr/>
          <p:nvPr/>
        </p:nvPicPr>
        <p:blipFill>
          <a:blip r:embed="rId16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9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69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69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1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B17EB8B-2B69-4B68-9ACE-673C7887813C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81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1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81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81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85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86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86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D9A8A8-5313-4FF7-A757-69D3E47265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98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98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98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98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02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02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02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4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4A664BF-A4E0-4F70-8373-A14B784D714E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14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4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15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15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0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191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192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193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4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5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6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7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8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9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0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1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2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3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4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5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6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7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8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9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0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1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2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3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4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5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6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7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8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9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0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1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2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3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4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5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6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7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8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9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0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1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2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3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4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5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6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7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8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9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0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1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2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3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4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5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6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7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8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9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0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1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2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3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4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5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6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7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8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9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0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1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2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3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4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5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6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7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8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9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0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1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2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3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4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5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6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7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8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9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0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1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2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3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4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5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6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7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8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9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0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1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2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3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4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5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6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7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8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9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0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1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2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3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4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5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6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7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8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9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0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1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2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13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C188C90-F141-4CF2-90CC-22253CB499CB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314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15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316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317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35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35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35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47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406AE7B7-0B7A-4450-949F-DE7AA57608E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48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48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48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48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2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523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524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525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6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7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8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9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0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1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2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3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4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5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6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7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8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9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0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1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2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3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4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5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6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7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8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9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0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1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2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3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4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5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6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7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8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9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0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1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2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3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4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5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6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7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8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9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0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1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2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3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4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5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6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7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8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9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0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1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2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3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4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5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6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7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8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9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0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1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2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3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4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5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6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7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8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9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0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1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2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3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4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5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6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7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8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9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0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1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2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3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4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5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6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7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8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9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0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1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2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3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4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5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6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7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8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9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0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1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2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3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4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5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6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7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8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9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0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1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2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3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4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5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26E0786-3CA8-44CC-A968-C1E03701697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646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647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648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64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4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55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2856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2857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8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9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0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1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2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3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4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5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6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7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8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9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0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1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2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3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4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5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6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7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8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9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0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1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2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3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4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5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6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7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8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9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0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1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2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3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4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5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6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7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8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99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0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1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2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3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4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5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6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7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8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09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0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1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2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3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4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5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6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7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8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19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0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1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2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3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4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5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6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7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8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9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0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1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2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3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4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5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6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7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8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39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0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1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2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3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4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5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6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7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8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9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0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1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2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3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4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5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6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7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8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9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0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1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2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3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4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5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6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7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8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9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0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1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2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3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4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5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6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977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C648DC6-CECF-45AB-8431-AB0DE22B8263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2978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79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980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2981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magine 126"/>
          <p:cNvPicPr/>
          <p:nvPr/>
        </p:nvPicPr>
        <p:blipFill>
          <a:blip/>
          <a:stretch/>
        </p:blipFill>
        <p:spPr>
          <a:xfrm>
            <a:off x="0" y="0"/>
            <a:ext cx="12191760" cy="429228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7" name="Group 2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168" name="Line 3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Line 4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Line 5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Line 6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Line 7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Line 8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4" name="Line 9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5" name="Line 10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Line 11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Line 12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Line 13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Line 14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Line 15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Line 16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Line 17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Line 18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Line 19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Line 20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Line 21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Line 22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Line 23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Line 24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Line 25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Line 26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Line 27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Line 28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Line 29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Line 30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Line 31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Line 32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Line 33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Line 34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Line 35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Line 36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Line 37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Line 38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Line 39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Line 40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Line 41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Line 42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Line 43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Line 44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Line 45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Line 46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Line 47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Line 48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Line 49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Line 50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Line 51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Line 52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Line 53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Line 54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Line 55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Line 56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Line 57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Line 58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Line 59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Line 60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Line 61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Line 62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Line 63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Line 64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Line 65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Line 66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Line 67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Line 68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Line 69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Line 70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Line 71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Line 72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Line 73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Line 74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Line 75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Line 76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Line 77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Line 78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4" name="Line 79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5" name="Line 80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Line 81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7" name="Line 82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8" name="Line 83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Line 84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Line 85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Line 86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Line 87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3" name="Line 88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4" name="Line 89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5" name="Line 90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6" name="Line 91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Line 92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8" name="Line 93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9" name="Line 94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0" name="Line 95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1" name="Line 96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Line 97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Line 98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Line 99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5" name="Line 100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6" name="Line 101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7" name="Line 102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Line 103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Line 104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Line 105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Line 106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Line 107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Line 108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Line 109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Line 110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Line 111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Line 112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Line 113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9" name="Line 114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Line 115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Line 116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Line 117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Line 118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Line 119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5" name="Line 120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6" name="Line 121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Line 122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8" name="PlaceHolder 123"/>
          <p:cNvSpPr>
            <a:spLocks noGrp="1"/>
          </p:cNvSpPr>
          <p:nvPr>
            <p:ph type="title"/>
          </p:nvPr>
        </p:nvSpPr>
        <p:spPr>
          <a:xfrm>
            <a:off x="576000" y="4149720"/>
            <a:ext cx="11039760" cy="935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30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3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89" name="PlaceHolder 124"/>
          <p:cNvSpPr>
            <a:spLocks noGrp="1"/>
          </p:cNvSpPr>
          <p:nvPr>
            <p:ph type="body"/>
          </p:nvPr>
        </p:nvSpPr>
        <p:spPr>
          <a:xfrm>
            <a:off x="86778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432000" indent="-324000" algn="r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Authors 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0" name="PlaceHolder 125"/>
          <p:cNvSpPr>
            <a:spLocks noGrp="1"/>
          </p:cNvSpPr>
          <p:nvPr>
            <p:ph type="body"/>
          </p:nvPr>
        </p:nvSpPr>
        <p:spPr>
          <a:xfrm>
            <a:off x="7564320" y="5194080"/>
            <a:ext cx="4051440" cy="3236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lang="it-IT" sz="1400" b="0" i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Date and place</a:t>
            </a:r>
            <a:endParaRPr lang="it-IT" sz="14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91" name="PlaceHolder 126"/>
          <p:cNvSpPr>
            <a:spLocks noGrp="1"/>
          </p:cNvSpPr>
          <p:nvPr>
            <p:ph type="body"/>
          </p:nvPr>
        </p:nvSpPr>
        <p:spPr>
          <a:xfrm>
            <a:off x="5589000" y="5905080"/>
            <a:ext cx="2937600" cy="846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Additional authors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92" name="Picture 4" descr="Y:\IMMAGINE _COORDINATA_2014\LOGO_UFFICIALE\01_Polimi_centrato\eps\01_Polimi_centrato_COL_negativo.png"/>
          <p:cNvPicPr/>
          <p:nvPr/>
        </p:nvPicPr>
        <p:blipFill>
          <a:blip/>
          <a:stretch/>
        </p:blipFill>
        <p:spPr>
          <a:xfrm>
            <a:off x="5029200" y="2243880"/>
            <a:ext cx="2133360" cy="1572840"/>
          </a:xfrm>
          <a:prstGeom prst="rect">
            <a:avLst/>
          </a:prstGeom>
          <a:ln>
            <a:noFill/>
          </a:ln>
        </p:spPr>
      </p:pic>
      <p:pic>
        <p:nvPicPr>
          <p:cNvPr id="293" name="Picture 381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333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334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2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3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4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5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6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7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8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1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2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3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4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5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6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2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4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2D7930-D173-414E-82F9-B800287E06B9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455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56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457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58" name="Picture 255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500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501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2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3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4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5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8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9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0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1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6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7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8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1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2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3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4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8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9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3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4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5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6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0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1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2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3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C3EE061-EC89-4174-9502-F7503BFEF921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622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23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624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3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791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665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666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7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1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4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6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7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8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9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2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3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4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7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8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9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0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4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5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6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7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1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2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5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6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7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8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9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0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1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4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5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6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7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8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9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0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1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2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3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4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5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6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0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5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6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B56BBE2-81E2-4A21-BDA6-DC0B07C777D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787" name="PlaceHolder 126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788" name="PlaceHolder 127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789" name="Picture 256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body"/>
          </p:nvPr>
        </p:nvSpPr>
        <p:spPr>
          <a:xfrm>
            <a:off x="1590480" y="653040"/>
            <a:ext cx="9011160" cy="752040"/>
          </a:xfrm>
          <a:prstGeom prst="rect">
            <a:avLst/>
          </a:prstGeom>
        </p:spPr>
        <p:txBody>
          <a:bodyPr/>
          <a:lstStyle/>
          <a:p>
            <a:pPr marL="432000" indent="-32400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40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Write your thanks</a:t>
            </a:r>
            <a:endParaRPr lang="it-IT" sz="40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0" y="3906000"/>
            <a:ext cx="12191760" cy="2951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29" name="Group 3"/>
          <p:cNvGrpSpPr/>
          <p:nvPr/>
        </p:nvGrpSpPr>
        <p:grpSpPr>
          <a:xfrm>
            <a:off x="71280" y="3912840"/>
            <a:ext cx="12048840" cy="180000"/>
            <a:chOff x="71280" y="3912840"/>
            <a:chExt cx="12048840" cy="180000"/>
          </a:xfrm>
        </p:grpSpPr>
        <p:sp>
          <p:nvSpPr>
            <p:cNvPr id="830" name="Line 4"/>
            <p:cNvSpPr/>
            <p:nvPr/>
          </p:nvSpPr>
          <p:spPr>
            <a:xfrm>
              <a:off x="7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1" name="Line 5"/>
            <p:cNvSpPr/>
            <p:nvPr/>
          </p:nvSpPr>
          <p:spPr>
            <a:xfrm>
              <a:off x="1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6"/>
            <p:cNvSpPr/>
            <p:nvPr/>
          </p:nvSpPr>
          <p:spPr>
            <a:xfrm>
              <a:off x="2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7"/>
            <p:cNvSpPr/>
            <p:nvPr/>
          </p:nvSpPr>
          <p:spPr>
            <a:xfrm>
              <a:off x="3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8"/>
            <p:cNvSpPr/>
            <p:nvPr/>
          </p:nvSpPr>
          <p:spPr>
            <a:xfrm>
              <a:off x="47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9"/>
            <p:cNvSpPr/>
            <p:nvPr/>
          </p:nvSpPr>
          <p:spPr>
            <a:xfrm>
              <a:off x="5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10"/>
            <p:cNvSpPr/>
            <p:nvPr/>
          </p:nvSpPr>
          <p:spPr>
            <a:xfrm>
              <a:off x="6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11"/>
            <p:cNvSpPr/>
            <p:nvPr/>
          </p:nvSpPr>
          <p:spPr>
            <a:xfrm>
              <a:off x="7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12"/>
            <p:cNvSpPr/>
            <p:nvPr/>
          </p:nvSpPr>
          <p:spPr>
            <a:xfrm>
              <a:off x="88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13"/>
            <p:cNvSpPr/>
            <p:nvPr/>
          </p:nvSpPr>
          <p:spPr>
            <a:xfrm>
              <a:off x="9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14"/>
            <p:cNvSpPr/>
            <p:nvPr/>
          </p:nvSpPr>
          <p:spPr>
            <a:xfrm>
              <a:off x="10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15"/>
            <p:cNvSpPr/>
            <p:nvPr/>
          </p:nvSpPr>
          <p:spPr>
            <a:xfrm>
              <a:off x="11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16"/>
            <p:cNvSpPr/>
            <p:nvPr/>
          </p:nvSpPr>
          <p:spPr>
            <a:xfrm>
              <a:off x="128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17"/>
            <p:cNvSpPr/>
            <p:nvPr/>
          </p:nvSpPr>
          <p:spPr>
            <a:xfrm>
              <a:off x="13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18"/>
            <p:cNvSpPr/>
            <p:nvPr/>
          </p:nvSpPr>
          <p:spPr>
            <a:xfrm>
              <a:off x="14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19"/>
            <p:cNvSpPr/>
            <p:nvPr/>
          </p:nvSpPr>
          <p:spPr>
            <a:xfrm>
              <a:off x="15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0"/>
            <p:cNvSpPr/>
            <p:nvPr/>
          </p:nvSpPr>
          <p:spPr>
            <a:xfrm>
              <a:off x="169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1"/>
            <p:cNvSpPr/>
            <p:nvPr/>
          </p:nvSpPr>
          <p:spPr>
            <a:xfrm>
              <a:off x="17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"/>
            <p:cNvSpPr/>
            <p:nvPr/>
          </p:nvSpPr>
          <p:spPr>
            <a:xfrm>
              <a:off x="18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3"/>
            <p:cNvSpPr/>
            <p:nvPr/>
          </p:nvSpPr>
          <p:spPr>
            <a:xfrm>
              <a:off x="19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4"/>
            <p:cNvSpPr/>
            <p:nvPr/>
          </p:nvSpPr>
          <p:spPr>
            <a:xfrm>
              <a:off x="209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5"/>
            <p:cNvSpPr/>
            <p:nvPr/>
          </p:nvSpPr>
          <p:spPr>
            <a:xfrm>
              <a:off x="21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6"/>
            <p:cNvSpPr/>
            <p:nvPr/>
          </p:nvSpPr>
          <p:spPr>
            <a:xfrm>
              <a:off x="22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7"/>
            <p:cNvSpPr/>
            <p:nvPr/>
          </p:nvSpPr>
          <p:spPr>
            <a:xfrm>
              <a:off x="24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8"/>
            <p:cNvSpPr/>
            <p:nvPr/>
          </p:nvSpPr>
          <p:spPr>
            <a:xfrm>
              <a:off x="250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9"/>
            <p:cNvSpPr/>
            <p:nvPr/>
          </p:nvSpPr>
          <p:spPr>
            <a:xfrm>
              <a:off x="26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30"/>
            <p:cNvSpPr/>
            <p:nvPr/>
          </p:nvSpPr>
          <p:spPr>
            <a:xfrm>
              <a:off x="27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7" name="Line 31"/>
            <p:cNvSpPr/>
            <p:nvPr/>
          </p:nvSpPr>
          <p:spPr>
            <a:xfrm>
              <a:off x="28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8" name="Line 32"/>
            <p:cNvSpPr/>
            <p:nvPr/>
          </p:nvSpPr>
          <p:spPr>
            <a:xfrm>
              <a:off x="290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9" name="Line 33"/>
            <p:cNvSpPr/>
            <p:nvPr/>
          </p:nvSpPr>
          <p:spPr>
            <a:xfrm>
              <a:off x="30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0" name="Line 34"/>
            <p:cNvSpPr/>
            <p:nvPr/>
          </p:nvSpPr>
          <p:spPr>
            <a:xfrm>
              <a:off x="31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Line 35"/>
            <p:cNvSpPr/>
            <p:nvPr/>
          </p:nvSpPr>
          <p:spPr>
            <a:xfrm>
              <a:off x="32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Line 36"/>
            <p:cNvSpPr/>
            <p:nvPr/>
          </p:nvSpPr>
          <p:spPr>
            <a:xfrm>
              <a:off x="331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3" name="Line 37"/>
            <p:cNvSpPr/>
            <p:nvPr/>
          </p:nvSpPr>
          <p:spPr>
            <a:xfrm>
              <a:off x="34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4" name="Line 38"/>
            <p:cNvSpPr/>
            <p:nvPr/>
          </p:nvSpPr>
          <p:spPr>
            <a:xfrm>
              <a:off x="35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5" name="Line 39"/>
            <p:cNvSpPr/>
            <p:nvPr/>
          </p:nvSpPr>
          <p:spPr>
            <a:xfrm>
              <a:off x="36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6" name="Line 40"/>
            <p:cNvSpPr/>
            <p:nvPr/>
          </p:nvSpPr>
          <p:spPr>
            <a:xfrm>
              <a:off x="371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7" name="Line 41"/>
            <p:cNvSpPr/>
            <p:nvPr/>
          </p:nvSpPr>
          <p:spPr>
            <a:xfrm>
              <a:off x="38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Line 42"/>
            <p:cNvSpPr/>
            <p:nvPr/>
          </p:nvSpPr>
          <p:spPr>
            <a:xfrm>
              <a:off x="39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Line 43"/>
            <p:cNvSpPr/>
            <p:nvPr/>
          </p:nvSpPr>
          <p:spPr>
            <a:xfrm>
              <a:off x="40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Line 44"/>
            <p:cNvSpPr/>
            <p:nvPr/>
          </p:nvSpPr>
          <p:spPr>
            <a:xfrm>
              <a:off x="412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Line 45"/>
            <p:cNvSpPr/>
            <p:nvPr/>
          </p:nvSpPr>
          <p:spPr>
            <a:xfrm>
              <a:off x="422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Line 46"/>
            <p:cNvSpPr/>
            <p:nvPr/>
          </p:nvSpPr>
          <p:spPr>
            <a:xfrm>
              <a:off x="432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Line 47"/>
            <p:cNvSpPr/>
            <p:nvPr/>
          </p:nvSpPr>
          <p:spPr>
            <a:xfrm>
              <a:off x="442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Line 48"/>
            <p:cNvSpPr/>
            <p:nvPr/>
          </p:nvSpPr>
          <p:spPr>
            <a:xfrm>
              <a:off x="452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Line 49"/>
            <p:cNvSpPr/>
            <p:nvPr/>
          </p:nvSpPr>
          <p:spPr>
            <a:xfrm>
              <a:off x="462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Line 50"/>
            <p:cNvSpPr/>
            <p:nvPr/>
          </p:nvSpPr>
          <p:spPr>
            <a:xfrm>
              <a:off x="472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Line 51"/>
            <p:cNvSpPr/>
            <p:nvPr/>
          </p:nvSpPr>
          <p:spPr>
            <a:xfrm>
              <a:off x="483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Line 52"/>
            <p:cNvSpPr/>
            <p:nvPr/>
          </p:nvSpPr>
          <p:spPr>
            <a:xfrm>
              <a:off x="493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Line 53"/>
            <p:cNvSpPr/>
            <p:nvPr/>
          </p:nvSpPr>
          <p:spPr>
            <a:xfrm>
              <a:off x="503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Line 54"/>
            <p:cNvSpPr/>
            <p:nvPr/>
          </p:nvSpPr>
          <p:spPr>
            <a:xfrm>
              <a:off x="513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Line 55"/>
            <p:cNvSpPr/>
            <p:nvPr/>
          </p:nvSpPr>
          <p:spPr>
            <a:xfrm>
              <a:off x="523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Line 56"/>
            <p:cNvSpPr/>
            <p:nvPr/>
          </p:nvSpPr>
          <p:spPr>
            <a:xfrm>
              <a:off x="5336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Line 57"/>
            <p:cNvSpPr/>
            <p:nvPr/>
          </p:nvSpPr>
          <p:spPr>
            <a:xfrm>
              <a:off x="543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Line 58"/>
            <p:cNvSpPr/>
            <p:nvPr/>
          </p:nvSpPr>
          <p:spPr>
            <a:xfrm>
              <a:off x="553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Line 59"/>
            <p:cNvSpPr/>
            <p:nvPr/>
          </p:nvSpPr>
          <p:spPr>
            <a:xfrm>
              <a:off x="564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Line 60"/>
            <p:cNvSpPr/>
            <p:nvPr/>
          </p:nvSpPr>
          <p:spPr>
            <a:xfrm>
              <a:off x="574128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Line 61"/>
            <p:cNvSpPr/>
            <p:nvPr/>
          </p:nvSpPr>
          <p:spPr>
            <a:xfrm>
              <a:off x="584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Line 62"/>
            <p:cNvSpPr/>
            <p:nvPr/>
          </p:nvSpPr>
          <p:spPr>
            <a:xfrm>
              <a:off x="594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Line 63"/>
            <p:cNvSpPr/>
            <p:nvPr/>
          </p:nvSpPr>
          <p:spPr>
            <a:xfrm>
              <a:off x="604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Line 64"/>
            <p:cNvSpPr/>
            <p:nvPr/>
          </p:nvSpPr>
          <p:spPr>
            <a:xfrm>
              <a:off x="614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Line 65"/>
            <p:cNvSpPr/>
            <p:nvPr/>
          </p:nvSpPr>
          <p:spPr>
            <a:xfrm>
              <a:off x="624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Line 66"/>
            <p:cNvSpPr/>
            <p:nvPr/>
          </p:nvSpPr>
          <p:spPr>
            <a:xfrm>
              <a:off x="634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Line 67"/>
            <p:cNvSpPr/>
            <p:nvPr/>
          </p:nvSpPr>
          <p:spPr>
            <a:xfrm>
              <a:off x="645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Line 68"/>
            <p:cNvSpPr/>
            <p:nvPr/>
          </p:nvSpPr>
          <p:spPr>
            <a:xfrm>
              <a:off x="655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Line 69"/>
            <p:cNvSpPr/>
            <p:nvPr/>
          </p:nvSpPr>
          <p:spPr>
            <a:xfrm>
              <a:off x="665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Line 70"/>
            <p:cNvSpPr/>
            <p:nvPr/>
          </p:nvSpPr>
          <p:spPr>
            <a:xfrm>
              <a:off x="675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Line 71"/>
            <p:cNvSpPr/>
            <p:nvPr/>
          </p:nvSpPr>
          <p:spPr>
            <a:xfrm>
              <a:off x="685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Line 72"/>
            <p:cNvSpPr/>
            <p:nvPr/>
          </p:nvSpPr>
          <p:spPr>
            <a:xfrm>
              <a:off x="695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Line 73"/>
            <p:cNvSpPr/>
            <p:nvPr/>
          </p:nvSpPr>
          <p:spPr>
            <a:xfrm>
              <a:off x="705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Line 74"/>
            <p:cNvSpPr/>
            <p:nvPr/>
          </p:nvSpPr>
          <p:spPr>
            <a:xfrm>
              <a:off x="715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Line 75"/>
            <p:cNvSpPr/>
            <p:nvPr/>
          </p:nvSpPr>
          <p:spPr>
            <a:xfrm>
              <a:off x="726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Line 76"/>
            <p:cNvSpPr/>
            <p:nvPr/>
          </p:nvSpPr>
          <p:spPr>
            <a:xfrm>
              <a:off x="736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Line 77"/>
            <p:cNvSpPr/>
            <p:nvPr/>
          </p:nvSpPr>
          <p:spPr>
            <a:xfrm>
              <a:off x="746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Line 78"/>
            <p:cNvSpPr/>
            <p:nvPr/>
          </p:nvSpPr>
          <p:spPr>
            <a:xfrm>
              <a:off x="756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Line 79"/>
            <p:cNvSpPr/>
            <p:nvPr/>
          </p:nvSpPr>
          <p:spPr>
            <a:xfrm>
              <a:off x="766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Line 80"/>
            <p:cNvSpPr/>
            <p:nvPr/>
          </p:nvSpPr>
          <p:spPr>
            <a:xfrm>
              <a:off x="776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Line 81"/>
            <p:cNvSpPr/>
            <p:nvPr/>
          </p:nvSpPr>
          <p:spPr>
            <a:xfrm>
              <a:off x="786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Line 82"/>
            <p:cNvSpPr/>
            <p:nvPr/>
          </p:nvSpPr>
          <p:spPr>
            <a:xfrm>
              <a:off x="796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Line 83"/>
            <p:cNvSpPr/>
            <p:nvPr/>
          </p:nvSpPr>
          <p:spPr>
            <a:xfrm>
              <a:off x="807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Line 84"/>
            <p:cNvSpPr/>
            <p:nvPr/>
          </p:nvSpPr>
          <p:spPr>
            <a:xfrm>
              <a:off x="817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Line 85"/>
            <p:cNvSpPr/>
            <p:nvPr/>
          </p:nvSpPr>
          <p:spPr>
            <a:xfrm>
              <a:off x="827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Line 86"/>
            <p:cNvSpPr/>
            <p:nvPr/>
          </p:nvSpPr>
          <p:spPr>
            <a:xfrm>
              <a:off x="837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Line 87"/>
            <p:cNvSpPr/>
            <p:nvPr/>
          </p:nvSpPr>
          <p:spPr>
            <a:xfrm>
              <a:off x="847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Line 88"/>
            <p:cNvSpPr/>
            <p:nvPr/>
          </p:nvSpPr>
          <p:spPr>
            <a:xfrm>
              <a:off x="857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Line 89"/>
            <p:cNvSpPr/>
            <p:nvPr/>
          </p:nvSpPr>
          <p:spPr>
            <a:xfrm>
              <a:off x="867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Line 90"/>
            <p:cNvSpPr/>
            <p:nvPr/>
          </p:nvSpPr>
          <p:spPr>
            <a:xfrm>
              <a:off x="877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Line 91"/>
            <p:cNvSpPr/>
            <p:nvPr/>
          </p:nvSpPr>
          <p:spPr>
            <a:xfrm>
              <a:off x="888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Line 92"/>
            <p:cNvSpPr/>
            <p:nvPr/>
          </p:nvSpPr>
          <p:spPr>
            <a:xfrm>
              <a:off x="898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Line 93"/>
            <p:cNvSpPr/>
            <p:nvPr/>
          </p:nvSpPr>
          <p:spPr>
            <a:xfrm>
              <a:off x="908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Line 94"/>
            <p:cNvSpPr/>
            <p:nvPr/>
          </p:nvSpPr>
          <p:spPr>
            <a:xfrm>
              <a:off x="918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1" name="Line 95"/>
            <p:cNvSpPr/>
            <p:nvPr/>
          </p:nvSpPr>
          <p:spPr>
            <a:xfrm>
              <a:off x="928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2" name="Line 96"/>
            <p:cNvSpPr/>
            <p:nvPr/>
          </p:nvSpPr>
          <p:spPr>
            <a:xfrm>
              <a:off x="938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3" name="Line 97"/>
            <p:cNvSpPr/>
            <p:nvPr/>
          </p:nvSpPr>
          <p:spPr>
            <a:xfrm>
              <a:off x="948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4" name="Line 98"/>
            <p:cNvSpPr/>
            <p:nvPr/>
          </p:nvSpPr>
          <p:spPr>
            <a:xfrm>
              <a:off x="958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5" name="Line 99"/>
            <p:cNvSpPr/>
            <p:nvPr/>
          </p:nvSpPr>
          <p:spPr>
            <a:xfrm>
              <a:off x="969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6" name="Line 100"/>
            <p:cNvSpPr/>
            <p:nvPr/>
          </p:nvSpPr>
          <p:spPr>
            <a:xfrm>
              <a:off x="979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7" name="Line 101"/>
            <p:cNvSpPr/>
            <p:nvPr/>
          </p:nvSpPr>
          <p:spPr>
            <a:xfrm>
              <a:off x="989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8" name="Line 102"/>
            <p:cNvSpPr/>
            <p:nvPr/>
          </p:nvSpPr>
          <p:spPr>
            <a:xfrm>
              <a:off x="999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Line 103"/>
            <p:cNvSpPr/>
            <p:nvPr/>
          </p:nvSpPr>
          <p:spPr>
            <a:xfrm>
              <a:off x="1009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Line 104"/>
            <p:cNvSpPr/>
            <p:nvPr/>
          </p:nvSpPr>
          <p:spPr>
            <a:xfrm>
              <a:off x="1019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1" name="Line 105"/>
            <p:cNvSpPr/>
            <p:nvPr/>
          </p:nvSpPr>
          <p:spPr>
            <a:xfrm>
              <a:off x="1029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2" name="Line 106"/>
            <p:cNvSpPr/>
            <p:nvPr/>
          </p:nvSpPr>
          <p:spPr>
            <a:xfrm>
              <a:off x="1039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3" name="Line 107"/>
            <p:cNvSpPr/>
            <p:nvPr/>
          </p:nvSpPr>
          <p:spPr>
            <a:xfrm>
              <a:off x="1050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4" name="Line 108"/>
            <p:cNvSpPr/>
            <p:nvPr/>
          </p:nvSpPr>
          <p:spPr>
            <a:xfrm>
              <a:off x="1060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5" name="Line 109"/>
            <p:cNvSpPr/>
            <p:nvPr/>
          </p:nvSpPr>
          <p:spPr>
            <a:xfrm>
              <a:off x="1070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6" name="Line 110"/>
            <p:cNvSpPr/>
            <p:nvPr/>
          </p:nvSpPr>
          <p:spPr>
            <a:xfrm>
              <a:off x="1080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7" name="Line 111"/>
            <p:cNvSpPr/>
            <p:nvPr/>
          </p:nvSpPr>
          <p:spPr>
            <a:xfrm>
              <a:off x="1090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8" name="Line 112"/>
            <p:cNvSpPr/>
            <p:nvPr/>
          </p:nvSpPr>
          <p:spPr>
            <a:xfrm>
              <a:off x="1100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9" name="Line 113"/>
            <p:cNvSpPr/>
            <p:nvPr/>
          </p:nvSpPr>
          <p:spPr>
            <a:xfrm>
              <a:off x="1110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0" name="Line 114"/>
            <p:cNvSpPr/>
            <p:nvPr/>
          </p:nvSpPr>
          <p:spPr>
            <a:xfrm>
              <a:off x="1120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Line 115"/>
            <p:cNvSpPr/>
            <p:nvPr/>
          </p:nvSpPr>
          <p:spPr>
            <a:xfrm>
              <a:off x="1131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Line 116"/>
            <p:cNvSpPr/>
            <p:nvPr/>
          </p:nvSpPr>
          <p:spPr>
            <a:xfrm>
              <a:off x="11411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3" name="Line 117"/>
            <p:cNvSpPr/>
            <p:nvPr/>
          </p:nvSpPr>
          <p:spPr>
            <a:xfrm>
              <a:off x="11512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4" name="Line 118"/>
            <p:cNvSpPr/>
            <p:nvPr/>
          </p:nvSpPr>
          <p:spPr>
            <a:xfrm>
              <a:off x="11613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5" name="Line 119"/>
            <p:cNvSpPr/>
            <p:nvPr/>
          </p:nvSpPr>
          <p:spPr>
            <a:xfrm>
              <a:off x="11715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6" name="Line 120"/>
            <p:cNvSpPr/>
            <p:nvPr/>
          </p:nvSpPr>
          <p:spPr>
            <a:xfrm>
              <a:off x="1181664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7" name="Line 121"/>
            <p:cNvSpPr/>
            <p:nvPr/>
          </p:nvSpPr>
          <p:spPr>
            <a:xfrm>
              <a:off x="1191780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8" name="Line 122"/>
            <p:cNvSpPr/>
            <p:nvPr/>
          </p:nvSpPr>
          <p:spPr>
            <a:xfrm>
              <a:off x="1201896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9" name="Line 123"/>
            <p:cNvSpPr/>
            <p:nvPr/>
          </p:nvSpPr>
          <p:spPr>
            <a:xfrm>
              <a:off x="12120120" y="391284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950" name="Picture 373"/>
          <p:cNvPicPr/>
          <p:nvPr/>
        </p:nvPicPr>
        <p:blipFill>
          <a:blip r:embed="rId14"/>
          <a:stretch/>
        </p:blipFill>
        <p:spPr>
          <a:xfrm>
            <a:off x="129600" y="5910840"/>
            <a:ext cx="1456560" cy="834840"/>
          </a:xfrm>
          <a:prstGeom prst="rect">
            <a:avLst/>
          </a:prstGeom>
          <a:ln>
            <a:noFill/>
          </a:ln>
        </p:spPr>
      </p:pic>
      <p:pic>
        <p:nvPicPr>
          <p:cNvPr id="951" name="Picture 375"/>
          <p:cNvPicPr/>
          <p:nvPr/>
        </p:nvPicPr>
        <p:blipFill>
          <a:blip r:embed="rId15"/>
          <a:stretch/>
        </p:blipFill>
        <p:spPr>
          <a:xfrm>
            <a:off x="5028120" y="2243880"/>
            <a:ext cx="2135520" cy="1572840"/>
          </a:xfrm>
          <a:prstGeom prst="rect">
            <a:avLst/>
          </a:prstGeom>
          <a:ln>
            <a:noFill/>
          </a:ln>
        </p:spPr>
      </p:pic>
      <p:sp>
        <p:nvSpPr>
          <p:cNvPr id="952" name="PlaceHolder 1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it-IT" sz="1800" b="0" strike="noStrike" spc="-1">
                <a:solidFill>
                  <a:srgbClr val="000000"/>
                </a:solidFill>
                <a:latin typeface="Malgun Gothic Semi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384840" y="139320"/>
            <a:ext cx="11441160" cy="839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200" b="1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lo stile del titolo dello schema</a:t>
            </a: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9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0" name="PlaceHolder 3"/>
          <p:cNvSpPr>
            <a:spLocks noGrp="1"/>
          </p:cNvSpPr>
          <p:nvPr>
            <p:ph type="title"/>
          </p:nvPr>
        </p:nvSpPr>
        <p:spPr>
          <a:xfrm>
            <a:off x="479880" y="5148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361" name="Group 4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362" name="Line 5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3" name="Line 6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4" name="Line 7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5" name="Line 8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6" name="Line 9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7" name="Line 10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8" name="Line 11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9" name="Line 12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0" name="Line 13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1" name="Line 14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2" name="Line 15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3" name="Line 16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4" name="Line 17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5" name="Line 18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6" name="Line 19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7" name="Line 20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8" name="Line 21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9" name="Line 22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0" name="Line 23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1" name="Line 24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2" name="Line 25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3" name="Line 26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4" name="Line 27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5" name="Line 28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6" name="Line 29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7" name="Line 30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8" name="Line 31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9" name="Line 32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0" name="Line 33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1" name="Line 34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2" name="Line 35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3" name="Line 36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4" name="Line 37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5" name="Line 38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6" name="Line 39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7" name="Line 40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8" name="Line 41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9" name="Line 42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0" name="Line 43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1" name="Line 44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2" name="Line 45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3" name="Line 46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4" name="Line 47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5" name="Line 48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6" name="Line 49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7" name="Line 50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8" name="Line 51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9" name="Line 52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0" name="Line 53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1" name="Line 54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2" name="Line 55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3" name="Line 56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4" name="Line 57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5" name="Line 58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6" name="Line 59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7" name="Line 60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8" name="Line 61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9" name="Line 62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0" name="Line 63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1" name="Line 64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2" name="Line 65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3" name="Line 66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4" name="Line 67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5" name="Line 68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6" name="Line 69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7" name="Line 70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8" name="Line 71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9" name="Line 72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0" name="Line 73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1" name="Line 74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2" name="Line 75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3" name="Line 76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4" name="Line 77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5" name="Line 78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6" name="Line 79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7" name="Line 80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8" name="Line 81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9" name="Line 82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0" name="Line 83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1" name="Line 84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2" name="Line 85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3" name="Line 86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4" name="Line 87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5" name="Line 88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6" name="Line 89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7" name="Line 90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8" name="Line 91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9" name="Line 92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0" name="Line 93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1" name="Line 94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2" name="Line 95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3" name="Line 96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4" name="Line 97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5" name="Line 98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6" name="Line 99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7" name="Line 100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8" name="Line 101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9" name="Line 102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0" name="Line 103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1" name="Line 104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2" name="Line 105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3" name="Line 106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4" name="Line 107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5" name="Line 108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6" name="Line 109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7" name="Line 110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8" name="Line 111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9" name="Line 112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0" name="Line 113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1" name="Line 114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2" name="Line 115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3" name="Line 116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4" name="Line 117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5" name="Line 118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6" name="Line 119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7" name="Line 120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8" name="Line 121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9" name="Line 122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0" name="Line 123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1" name="Line 124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82" name="PlaceHolder 125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B215C75-61D3-40C9-B071-DBBD9E0E57E8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483" name="PlaceHolder 126"/>
          <p:cNvSpPr>
            <a:spLocks noGrp="1"/>
          </p:cNvSpPr>
          <p:nvPr>
            <p:ph type="body"/>
          </p:nvPr>
        </p:nvSpPr>
        <p:spPr>
          <a:xfrm>
            <a:off x="479880" y="56952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Subtitle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484" name="PlaceHolder 127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1485" name="PlaceHolder 128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Wingdings" charset="2"/>
              <a:buChar char="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143000" lvl="2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1486" name="Picture 255"/>
          <p:cNvPicPr/>
          <p:nvPr/>
        </p:nvPicPr>
        <p:blipFill>
          <a:blip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487" name="Picture 2" descr="Y:\IMMAGINE _COORDINATA_2014\PPT\modello1\loghi_PNG\03_Polimi_logotipo_bandiera-1riga.png"/>
          <p:cNvPicPr/>
          <p:nvPr/>
        </p:nvPicPr>
        <p:blipFill>
          <a:blip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CustomShape 1"/>
          <p:cNvSpPr/>
          <p:nvPr/>
        </p:nvSpPr>
        <p:spPr>
          <a:xfrm>
            <a:off x="0" y="6462000"/>
            <a:ext cx="12191760" cy="395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5" name="CustomShape 2"/>
          <p:cNvSpPr/>
          <p:nvPr/>
        </p:nvSpPr>
        <p:spPr>
          <a:xfrm>
            <a:off x="0" y="0"/>
            <a:ext cx="12191760" cy="10076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6" name="PlaceHolder 3"/>
          <p:cNvSpPr>
            <a:spLocks noGrp="1"/>
          </p:cNvSpPr>
          <p:nvPr>
            <p:ph type="title"/>
          </p:nvPr>
        </p:nvSpPr>
        <p:spPr>
          <a:xfrm>
            <a:off x="479880" y="386640"/>
            <a:ext cx="11231640" cy="46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Title</a:t>
            </a:r>
            <a:endParaRPr lang="it-IT" sz="2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527" name="PlaceHolder 4"/>
          <p:cNvSpPr>
            <a:spLocks noGrp="1"/>
          </p:cNvSpPr>
          <p:nvPr>
            <p:ph type="body"/>
          </p:nvPr>
        </p:nvSpPr>
        <p:spPr>
          <a:xfrm>
            <a:off x="479880" y="1127880"/>
            <a:ext cx="11231640" cy="5219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Fare clic per modificare gli stili del testo dello schema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864000" lvl="1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Secondo livello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296000" lvl="2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Terzo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1728000" lvl="3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Quarto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  <a:p>
            <a:pPr marL="2160000" lvl="4" indent="-216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600" b="0" strike="noStrike" spc="-1">
                <a:solidFill>
                  <a:srgbClr val="000000"/>
                </a:solidFill>
                <a:latin typeface="Malgun Gothic Semilight"/>
                <a:ea typeface="Malgun Gothic Semilight"/>
              </a:rPr>
              <a:t>Quinto livello</a:t>
            </a:r>
            <a:endParaRPr lang="it-IT" sz="16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grpSp>
        <p:nvGrpSpPr>
          <p:cNvPr id="1528" name="Group 5"/>
          <p:cNvGrpSpPr/>
          <p:nvPr/>
        </p:nvGrpSpPr>
        <p:grpSpPr>
          <a:xfrm>
            <a:off x="63000" y="888840"/>
            <a:ext cx="12048840" cy="118800"/>
            <a:chOff x="63000" y="888840"/>
            <a:chExt cx="12048840" cy="118800"/>
          </a:xfrm>
        </p:grpSpPr>
        <p:sp>
          <p:nvSpPr>
            <p:cNvPr id="1529" name="Line 6"/>
            <p:cNvSpPr/>
            <p:nvPr/>
          </p:nvSpPr>
          <p:spPr>
            <a:xfrm>
              <a:off x="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0" name="Line 7"/>
            <p:cNvSpPr/>
            <p:nvPr/>
          </p:nvSpPr>
          <p:spPr>
            <a:xfrm>
              <a:off x="1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1" name="Line 8"/>
            <p:cNvSpPr/>
            <p:nvPr/>
          </p:nvSpPr>
          <p:spPr>
            <a:xfrm>
              <a:off x="26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2" name="Line 9"/>
            <p:cNvSpPr/>
            <p:nvPr/>
          </p:nvSpPr>
          <p:spPr>
            <a:xfrm>
              <a:off x="3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3" name="Line 10"/>
            <p:cNvSpPr/>
            <p:nvPr/>
          </p:nvSpPr>
          <p:spPr>
            <a:xfrm>
              <a:off x="4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4" name="Line 11"/>
            <p:cNvSpPr/>
            <p:nvPr/>
          </p:nvSpPr>
          <p:spPr>
            <a:xfrm>
              <a:off x="5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5" name="Line 12"/>
            <p:cNvSpPr/>
            <p:nvPr/>
          </p:nvSpPr>
          <p:spPr>
            <a:xfrm>
              <a:off x="67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6" name="Line 13"/>
            <p:cNvSpPr/>
            <p:nvPr/>
          </p:nvSpPr>
          <p:spPr>
            <a:xfrm>
              <a:off x="7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7" name="Line 14"/>
            <p:cNvSpPr/>
            <p:nvPr/>
          </p:nvSpPr>
          <p:spPr>
            <a:xfrm>
              <a:off x="8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8" name="Line 15"/>
            <p:cNvSpPr/>
            <p:nvPr/>
          </p:nvSpPr>
          <p:spPr>
            <a:xfrm>
              <a:off x="9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9" name="Line 16"/>
            <p:cNvSpPr/>
            <p:nvPr/>
          </p:nvSpPr>
          <p:spPr>
            <a:xfrm>
              <a:off x="107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0" name="Line 17"/>
            <p:cNvSpPr/>
            <p:nvPr/>
          </p:nvSpPr>
          <p:spPr>
            <a:xfrm>
              <a:off x="11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1" name="Line 18"/>
            <p:cNvSpPr/>
            <p:nvPr/>
          </p:nvSpPr>
          <p:spPr>
            <a:xfrm>
              <a:off x="12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2" name="Line 19"/>
            <p:cNvSpPr/>
            <p:nvPr/>
          </p:nvSpPr>
          <p:spPr>
            <a:xfrm>
              <a:off x="13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3" name="Line 20"/>
            <p:cNvSpPr/>
            <p:nvPr/>
          </p:nvSpPr>
          <p:spPr>
            <a:xfrm>
              <a:off x="148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4" name="Line 21"/>
            <p:cNvSpPr/>
            <p:nvPr/>
          </p:nvSpPr>
          <p:spPr>
            <a:xfrm>
              <a:off x="15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5" name="Line 22"/>
            <p:cNvSpPr/>
            <p:nvPr/>
          </p:nvSpPr>
          <p:spPr>
            <a:xfrm>
              <a:off x="16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6" name="Line 23"/>
            <p:cNvSpPr/>
            <p:nvPr/>
          </p:nvSpPr>
          <p:spPr>
            <a:xfrm>
              <a:off x="17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7" name="Line 24"/>
            <p:cNvSpPr/>
            <p:nvPr/>
          </p:nvSpPr>
          <p:spPr>
            <a:xfrm>
              <a:off x="188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8" name="Line 25"/>
            <p:cNvSpPr/>
            <p:nvPr/>
          </p:nvSpPr>
          <p:spPr>
            <a:xfrm>
              <a:off x="19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9" name="Line 26"/>
            <p:cNvSpPr/>
            <p:nvPr/>
          </p:nvSpPr>
          <p:spPr>
            <a:xfrm>
              <a:off x="20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0" name="Line 27"/>
            <p:cNvSpPr/>
            <p:nvPr/>
          </p:nvSpPr>
          <p:spPr>
            <a:xfrm>
              <a:off x="21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1" name="Line 28"/>
            <p:cNvSpPr/>
            <p:nvPr/>
          </p:nvSpPr>
          <p:spPr>
            <a:xfrm>
              <a:off x="229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2" name="Line 29"/>
            <p:cNvSpPr/>
            <p:nvPr/>
          </p:nvSpPr>
          <p:spPr>
            <a:xfrm>
              <a:off x="23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3" name="Line 30"/>
            <p:cNvSpPr/>
            <p:nvPr/>
          </p:nvSpPr>
          <p:spPr>
            <a:xfrm>
              <a:off x="24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4" name="Line 31"/>
            <p:cNvSpPr/>
            <p:nvPr/>
          </p:nvSpPr>
          <p:spPr>
            <a:xfrm>
              <a:off x="25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5" name="Line 32"/>
            <p:cNvSpPr/>
            <p:nvPr/>
          </p:nvSpPr>
          <p:spPr>
            <a:xfrm>
              <a:off x="269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6" name="Line 33"/>
            <p:cNvSpPr/>
            <p:nvPr/>
          </p:nvSpPr>
          <p:spPr>
            <a:xfrm>
              <a:off x="27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7" name="Line 34"/>
            <p:cNvSpPr/>
            <p:nvPr/>
          </p:nvSpPr>
          <p:spPr>
            <a:xfrm>
              <a:off x="28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8" name="Line 35"/>
            <p:cNvSpPr/>
            <p:nvPr/>
          </p:nvSpPr>
          <p:spPr>
            <a:xfrm>
              <a:off x="29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9" name="Line 36"/>
            <p:cNvSpPr/>
            <p:nvPr/>
          </p:nvSpPr>
          <p:spPr>
            <a:xfrm>
              <a:off x="310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0" name="Line 37"/>
            <p:cNvSpPr/>
            <p:nvPr/>
          </p:nvSpPr>
          <p:spPr>
            <a:xfrm>
              <a:off x="32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1" name="Line 38"/>
            <p:cNvSpPr/>
            <p:nvPr/>
          </p:nvSpPr>
          <p:spPr>
            <a:xfrm>
              <a:off x="33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2" name="Line 39"/>
            <p:cNvSpPr/>
            <p:nvPr/>
          </p:nvSpPr>
          <p:spPr>
            <a:xfrm>
              <a:off x="34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3" name="Line 40"/>
            <p:cNvSpPr/>
            <p:nvPr/>
          </p:nvSpPr>
          <p:spPr>
            <a:xfrm>
              <a:off x="350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4" name="Line 41"/>
            <p:cNvSpPr/>
            <p:nvPr/>
          </p:nvSpPr>
          <p:spPr>
            <a:xfrm>
              <a:off x="36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5" name="Line 42"/>
            <p:cNvSpPr/>
            <p:nvPr/>
          </p:nvSpPr>
          <p:spPr>
            <a:xfrm>
              <a:off x="37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6" name="Line 43"/>
            <p:cNvSpPr/>
            <p:nvPr/>
          </p:nvSpPr>
          <p:spPr>
            <a:xfrm>
              <a:off x="38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7" name="Line 44"/>
            <p:cNvSpPr/>
            <p:nvPr/>
          </p:nvSpPr>
          <p:spPr>
            <a:xfrm>
              <a:off x="391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8" name="Line 45"/>
            <p:cNvSpPr/>
            <p:nvPr/>
          </p:nvSpPr>
          <p:spPr>
            <a:xfrm>
              <a:off x="40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9" name="Line 46"/>
            <p:cNvSpPr/>
            <p:nvPr/>
          </p:nvSpPr>
          <p:spPr>
            <a:xfrm>
              <a:off x="411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0" name="Line 47"/>
            <p:cNvSpPr/>
            <p:nvPr/>
          </p:nvSpPr>
          <p:spPr>
            <a:xfrm>
              <a:off x="421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1" name="Line 48"/>
            <p:cNvSpPr/>
            <p:nvPr/>
          </p:nvSpPr>
          <p:spPr>
            <a:xfrm>
              <a:off x="431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2" name="Line 49"/>
            <p:cNvSpPr/>
            <p:nvPr/>
          </p:nvSpPr>
          <p:spPr>
            <a:xfrm>
              <a:off x="441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3" name="Line 50"/>
            <p:cNvSpPr/>
            <p:nvPr/>
          </p:nvSpPr>
          <p:spPr>
            <a:xfrm>
              <a:off x="451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4" name="Line 51"/>
            <p:cNvSpPr/>
            <p:nvPr/>
          </p:nvSpPr>
          <p:spPr>
            <a:xfrm>
              <a:off x="461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5" name="Line 52"/>
            <p:cNvSpPr/>
            <p:nvPr/>
          </p:nvSpPr>
          <p:spPr>
            <a:xfrm>
              <a:off x="472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6" name="Line 53"/>
            <p:cNvSpPr/>
            <p:nvPr/>
          </p:nvSpPr>
          <p:spPr>
            <a:xfrm>
              <a:off x="482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7" name="Line 54"/>
            <p:cNvSpPr/>
            <p:nvPr/>
          </p:nvSpPr>
          <p:spPr>
            <a:xfrm>
              <a:off x="492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8" name="Line 55"/>
            <p:cNvSpPr/>
            <p:nvPr/>
          </p:nvSpPr>
          <p:spPr>
            <a:xfrm>
              <a:off x="502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9" name="Line 56"/>
            <p:cNvSpPr/>
            <p:nvPr/>
          </p:nvSpPr>
          <p:spPr>
            <a:xfrm>
              <a:off x="512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0" name="Line 57"/>
            <p:cNvSpPr/>
            <p:nvPr/>
          </p:nvSpPr>
          <p:spPr>
            <a:xfrm>
              <a:off x="522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1" name="Line 58"/>
            <p:cNvSpPr/>
            <p:nvPr/>
          </p:nvSpPr>
          <p:spPr>
            <a:xfrm>
              <a:off x="532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2" name="Line 59"/>
            <p:cNvSpPr/>
            <p:nvPr/>
          </p:nvSpPr>
          <p:spPr>
            <a:xfrm>
              <a:off x="542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3" name="Line 60"/>
            <p:cNvSpPr/>
            <p:nvPr/>
          </p:nvSpPr>
          <p:spPr>
            <a:xfrm>
              <a:off x="553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4" name="Line 61"/>
            <p:cNvSpPr/>
            <p:nvPr/>
          </p:nvSpPr>
          <p:spPr>
            <a:xfrm>
              <a:off x="563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5" name="Line 62"/>
            <p:cNvSpPr/>
            <p:nvPr/>
          </p:nvSpPr>
          <p:spPr>
            <a:xfrm>
              <a:off x="573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6" name="Line 63"/>
            <p:cNvSpPr/>
            <p:nvPr/>
          </p:nvSpPr>
          <p:spPr>
            <a:xfrm>
              <a:off x="583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7" name="Line 64"/>
            <p:cNvSpPr/>
            <p:nvPr/>
          </p:nvSpPr>
          <p:spPr>
            <a:xfrm>
              <a:off x="5935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8" name="Line 65"/>
            <p:cNvSpPr/>
            <p:nvPr/>
          </p:nvSpPr>
          <p:spPr>
            <a:xfrm>
              <a:off x="603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9" name="Line 66"/>
            <p:cNvSpPr/>
            <p:nvPr/>
          </p:nvSpPr>
          <p:spPr>
            <a:xfrm>
              <a:off x="613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0" name="Line 67"/>
            <p:cNvSpPr/>
            <p:nvPr/>
          </p:nvSpPr>
          <p:spPr>
            <a:xfrm>
              <a:off x="623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1" name="Line 68"/>
            <p:cNvSpPr/>
            <p:nvPr/>
          </p:nvSpPr>
          <p:spPr>
            <a:xfrm>
              <a:off x="634032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2" name="Line 69"/>
            <p:cNvSpPr/>
            <p:nvPr/>
          </p:nvSpPr>
          <p:spPr>
            <a:xfrm>
              <a:off x="644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3" name="Line 70"/>
            <p:cNvSpPr/>
            <p:nvPr/>
          </p:nvSpPr>
          <p:spPr>
            <a:xfrm>
              <a:off x="654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4" name="Line 71"/>
            <p:cNvSpPr/>
            <p:nvPr/>
          </p:nvSpPr>
          <p:spPr>
            <a:xfrm>
              <a:off x="664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5" name="Line 72"/>
            <p:cNvSpPr/>
            <p:nvPr/>
          </p:nvSpPr>
          <p:spPr>
            <a:xfrm>
              <a:off x="674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6" name="Line 73"/>
            <p:cNvSpPr/>
            <p:nvPr/>
          </p:nvSpPr>
          <p:spPr>
            <a:xfrm>
              <a:off x="684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7" name="Line 74"/>
            <p:cNvSpPr/>
            <p:nvPr/>
          </p:nvSpPr>
          <p:spPr>
            <a:xfrm>
              <a:off x="694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8" name="Line 75"/>
            <p:cNvSpPr/>
            <p:nvPr/>
          </p:nvSpPr>
          <p:spPr>
            <a:xfrm>
              <a:off x="704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9" name="Line 76"/>
            <p:cNvSpPr/>
            <p:nvPr/>
          </p:nvSpPr>
          <p:spPr>
            <a:xfrm>
              <a:off x="715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0" name="Line 77"/>
            <p:cNvSpPr/>
            <p:nvPr/>
          </p:nvSpPr>
          <p:spPr>
            <a:xfrm>
              <a:off x="725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1" name="Line 78"/>
            <p:cNvSpPr/>
            <p:nvPr/>
          </p:nvSpPr>
          <p:spPr>
            <a:xfrm>
              <a:off x="735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2" name="Line 79"/>
            <p:cNvSpPr/>
            <p:nvPr/>
          </p:nvSpPr>
          <p:spPr>
            <a:xfrm>
              <a:off x="745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3" name="Line 80"/>
            <p:cNvSpPr/>
            <p:nvPr/>
          </p:nvSpPr>
          <p:spPr>
            <a:xfrm>
              <a:off x="755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4" name="Line 81"/>
            <p:cNvSpPr/>
            <p:nvPr/>
          </p:nvSpPr>
          <p:spPr>
            <a:xfrm>
              <a:off x="765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5" name="Line 82"/>
            <p:cNvSpPr/>
            <p:nvPr/>
          </p:nvSpPr>
          <p:spPr>
            <a:xfrm>
              <a:off x="775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6" name="Line 83"/>
            <p:cNvSpPr/>
            <p:nvPr/>
          </p:nvSpPr>
          <p:spPr>
            <a:xfrm>
              <a:off x="785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7" name="Line 84"/>
            <p:cNvSpPr/>
            <p:nvPr/>
          </p:nvSpPr>
          <p:spPr>
            <a:xfrm>
              <a:off x="796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8" name="Line 85"/>
            <p:cNvSpPr/>
            <p:nvPr/>
          </p:nvSpPr>
          <p:spPr>
            <a:xfrm>
              <a:off x="806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9" name="Line 86"/>
            <p:cNvSpPr/>
            <p:nvPr/>
          </p:nvSpPr>
          <p:spPr>
            <a:xfrm>
              <a:off x="816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0" name="Line 87"/>
            <p:cNvSpPr/>
            <p:nvPr/>
          </p:nvSpPr>
          <p:spPr>
            <a:xfrm>
              <a:off x="826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1" name="Line 88"/>
            <p:cNvSpPr/>
            <p:nvPr/>
          </p:nvSpPr>
          <p:spPr>
            <a:xfrm>
              <a:off x="836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2" name="Line 89"/>
            <p:cNvSpPr/>
            <p:nvPr/>
          </p:nvSpPr>
          <p:spPr>
            <a:xfrm>
              <a:off x="846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3" name="Line 90"/>
            <p:cNvSpPr/>
            <p:nvPr/>
          </p:nvSpPr>
          <p:spPr>
            <a:xfrm>
              <a:off x="856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4" name="Line 91"/>
            <p:cNvSpPr/>
            <p:nvPr/>
          </p:nvSpPr>
          <p:spPr>
            <a:xfrm>
              <a:off x="866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5" name="Line 92"/>
            <p:cNvSpPr/>
            <p:nvPr/>
          </p:nvSpPr>
          <p:spPr>
            <a:xfrm>
              <a:off x="877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6" name="Line 93"/>
            <p:cNvSpPr/>
            <p:nvPr/>
          </p:nvSpPr>
          <p:spPr>
            <a:xfrm>
              <a:off x="887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7" name="Line 94"/>
            <p:cNvSpPr/>
            <p:nvPr/>
          </p:nvSpPr>
          <p:spPr>
            <a:xfrm>
              <a:off x="897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8" name="Line 95"/>
            <p:cNvSpPr/>
            <p:nvPr/>
          </p:nvSpPr>
          <p:spPr>
            <a:xfrm>
              <a:off x="907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9" name="Line 96"/>
            <p:cNvSpPr/>
            <p:nvPr/>
          </p:nvSpPr>
          <p:spPr>
            <a:xfrm>
              <a:off x="917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0" name="Line 97"/>
            <p:cNvSpPr/>
            <p:nvPr/>
          </p:nvSpPr>
          <p:spPr>
            <a:xfrm>
              <a:off x="927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1" name="Line 98"/>
            <p:cNvSpPr/>
            <p:nvPr/>
          </p:nvSpPr>
          <p:spPr>
            <a:xfrm>
              <a:off x="937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2" name="Line 99"/>
            <p:cNvSpPr/>
            <p:nvPr/>
          </p:nvSpPr>
          <p:spPr>
            <a:xfrm>
              <a:off x="947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3" name="Line 100"/>
            <p:cNvSpPr/>
            <p:nvPr/>
          </p:nvSpPr>
          <p:spPr>
            <a:xfrm>
              <a:off x="958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4" name="Line 101"/>
            <p:cNvSpPr/>
            <p:nvPr/>
          </p:nvSpPr>
          <p:spPr>
            <a:xfrm>
              <a:off x="968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5" name="Line 102"/>
            <p:cNvSpPr/>
            <p:nvPr/>
          </p:nvSpPr>
          <p:spPr>
            <a:xfrm>
              <a:off x="978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6" name="Line 103"/>
            <p:cNvSpPr/>
            <p:nvPr/>
          </p:nvSpPr>
          <p:spPr>
            <a:xfrm>
              <a:off x="988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7" name="Line 104"/>
            <p:cNvSpPr/>
            <p:nvPr/>
          </p:nvSpPr>
          <p:spPr>
            <a:xfrm>
              <a:off x="998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8" name="Line 105"/>
            <p:cNvSpPr/>
            <p:nvPr/>
          </p:nvSpPr>
          <p:spPr>
            <a:xfrm>
              <a:off x="1008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9" name="Line 106"/>
            <p:cNvSpPr/>
            <p:nvPr/>
          </p:nvSpPr>
          <p:spPr>
            <a:xfrm>
              <a:off x="1018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0" name="Line 107"/>
            <p:cNvSpPr/>
            <p:nvPr/>
          </p:nvSpPr>
          <p:spPr>
            <a:xfrm>
              <a:off x="1028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1" name="Line 108"/>
            <p:cNvSpPr/>
            <p:nvPr/>
          </p:nvSpPr>
          <p:spPr>
            <a:xfrm>
              <a:off x="1039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2" name="Line 109"/>
            <p:cNvSpPr/>
            <p:nvPr/>
          </p:nvSpPr>
          <p:spPr>
            <a:xfrm>
              <a:off x="1049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3" name="Line 110"/>
            <p:cNvSpPr/>
            <p:nvPr/>
          </p:nvSpPr>
          <p:spPr>
            <a:xfrm>
              <a:off x="1059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4" name="Line 111"/>
            <p:cNvSpPr/>
            <p:nvPr/>
          </p:nvSpPr>
          <p:spPr>
            <a:xfrm>
              <a:off x="1069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5" name="Line 112"/>
            <p:cNvSpPr/>
            <p:nvPr/>
          </p:nvSpPr>
          <p:spPr>
            <a:xfrm>
              <a:off x="1079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6" name="Line 113"/>
            <p:cNvSpPr/>
            <p:nvPr/>
          </p:nvSpPr>
          <p:spPr>
            <a:xfrm>
              <a:off x="1089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7" name="Line 114"/>
            <p:cNvSpPr/>
            <p:nvPr/>
          </p:nvSpPr>
          <p:spPr>
            <a:xfrm>
              <a:off x="1099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8" name="Line 115"/>
            <p:cNvSpPr/>
            <p:nvPr/>
          </p:nvSpPr>
          <p:spPr>
            <a:xfrm>
              <a:off x="1109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9" name="Line 116"/>
            <p:cNvSpPr/>
            <p:nvPr/>
          </p:nvSpPr>
          <p:spPr>
            <a:xfrm>
              <a:off x="1120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0" name="Line 117"/>
            <p:cNvSpPr/>
            <p:nvPr/>
          </p:nvSpPr>
          <p:spPr>
            <a:xfrm>
              <a:off x="1130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1" name="Line 118"/>
            <p:cNvSpPr/>
            <p:nvPr/>
          </p:nvSpPr>
          <p:spPr>
            <a:xfrm>
              <a:off x="11403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2" name="Line 119"/>
            <p:cNvSpPr/>
            <p:nvPr/>
          </p:nvSpPr>
          <p:spPr>
            <a:xfrm>
              <a:off x="11504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3" name="Line 120"/>
            <p:cNvSpPr/>
            <p:nvPr/>
          </p:nvSpPr>
          <p:spPr>
            <a:xfrm>
              <a:off x="11605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4" name="Line 121"/>
            <p:cNvSpPr/>
            <p:nvPr/>
          </p:nvSpPr>
          <p:spPr>
            <a:xfrm>
              <a:off x="11706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5" name="Line 122"/>
            <p:cNvSpPr/>
            <p:nvPr/>
          </p:nvSpPr>
          <p:spPr>
            <a:xfrm>
              <a:off x="1180800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6" name="Line 123"/>
            <p:cNvSpPr/>
            <p:nvPr/>
          </p:nvSpPr>
          <p:spPr>
            <a:xfrm>
              <a:off x="1190916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7" name="Line 124"/>
            <p:cNvSpPr/>
            <p:nvPr/>
          </p:nvSpPr>
          <p:spPr>
            <a:xfrm>
              <a:off x="1201068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8" name="Line 125"/>
            <p:cNvSpPr/>
            <p:nvPr/>
          </p:nvSpPr>
          <p:spPr>
            <a:xfrm>
              <a:off x="12111840" y="888840"/>
              <a:ext cx="0" cy="1188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49" name="PlaceHolder 126"/>
          <p:cNvSpPr>
            <a:spLocks noGrp="1"/>
          </p:cNvSpPr>
          <p:nvPr>
            <p:ph type="sldNum"/>
          </p:nvPr>
        </p:nvSpPr>
        <p:spPr>
          <a:xfrm>
            <a:off x="45000" y="6477480"/>
            <a:ext cx="62532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554E5D4-B42D-4F00-ABF9-5399A1393A8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‹N›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1650" name="PlaceHolder 127"/>
          <p:cNvSpPr>
            <a:spLocks noGrp="1"/>
          </p:cNvSpPr>
          <p:nvPr>
            <p:ph type="body"/>
          </p:nvPr>
        </p:nvSpPr>
        <p:spPr>
          <a:xfrm>
            <a:off x="479880" y="51480"/>
            <a:ext cx="11231640" cy="287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Section title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1651" name="PlaceHolder 128"/>
          <p:cNvSpPr>
            <a:spLocks noGrp="1"/>
          </p:cNvSpPr>
          <p:nvPr>
            <p:ph type="ftr"/>
          </p:nvPr>
        </p:nvSpPr>
        <p:spPr>
          <a:xfrm>
            <a:off x="953280" y="6477480"/>
            <a:ext cx="518472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Presenter name / custom text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1652" name="Picture 254"/>
          <p:cNvPicPr/>
          <p:nvPr/>
        </p:nvPicPr>
        <p:blipFill>
          <a:blip r:embed="rId14"/>
          <a:stretch/>
        </p:blipFill>
        <p:spPr>
          <a:xfrm>
            <a:off x="8490600" y="6492600"/>
            <a:ext cx="582480" cy="334440"/>
          </a:xfrm>
          <a:prstGeom prst="rect">
            <a:avLst/>
          </a:prstGeom>
          <a:ln>
            <a:noFill/>
          </a:ln>
        </p:spPr>
      </p:pic>
      <p:pic>
        <p:nvPicPr>
          <p:cNvPr id="1653" name="Picture 2" descr="Y:\IMMAGINE _COORDINATA_2014\PPT\modello1\loghi_PNG\03_Polimi_logotipo_bandiera-1riga.png"/>
          <p:cNvPicPr/>
          <p:nvPr/>
        </p:nvPicPr>
        <p:blipFill>
          <a:blip r:embed="rId15"/>
          <a:stretch/>
        </p:blipFill>
        <p:spPr>
          <a:xfrm>
            <a:off x="9205920" y="651672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548640" y="4356360"/>
            <a:ext cx="11039760" cy="539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30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IAC – MIDA2 project</a:t>
            </a:r>
            <a:endParaRPr lang="it-IT" sz="30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19" name="TextShape 2"/>
          <p:cNvSpPr txBox="1"/>
          <p:nvPr/>
        </p:nvSpPr>
        <p:spPr>
          <a:xfrm>
            <a:off x="86778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22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0" name="TextShape 3"/>
          <p:cNvSpPr txBox="1"/>
          <p:nvPr/>
        </p:nvSpPr>
        <p:spPr>
          <a:xfrm>
            <a:off x="576000" y="5148720"/>
            <a:ext cx="11039760" cy="2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it-IT" sz="1400" i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r>
            <a:r>
              <a:rPr lang="it-IT" sz="1400" b="0" i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/09/2020, Milano</a:t>
            </a:r>
            <a:endParaRPr lang="it-IT" sz="1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1" name="TextShape 4"/>
          <p:cNvSpPr txBox="1"/>
          <p:nvPr/>
        </p:nvSpPr>
        <p:spPr>
          <a:xfrm>
            <a:off x="9216000" y="5905080"/>
            <a:ext cx="2937600" cy="8460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r>
              <a:rPr lang="it-IT" sz="18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Carmelo Valore</a:t>
            </a: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</a:pPr>
            <a:endParaRPr lang="it-IT" sz="1800" b="0" strike="noStrike" spc="-1">
              <a:solidFill>
                <a:srgbClr val="000000"/>
              </a:solidFill>
              <a:latin typeface="Malgun Gothic S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Aerodynamic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forces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000" y="1127880"/>
            <a:ext cx="1214700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drag force impacts on the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acceleration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negative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because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opposite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air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density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drag/lift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area 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Square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dependency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body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44CBA8-E8B9-4AF0-A93A-05F436EE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4068801"/>
            <a:ext cx="2629267" cy="83831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0490125A-3AD7-45F6-BBA9-1C6142426CB0}"/>
              </a:ext>
            </a:extLst>
          </p:cNvPr>
          <p:cNvGrpSpPr/>
          <p:nvPr/>
        </p:nvGrpSpPr>
        <p:grpSpPr>
          <a:xfrm>
            <a:off x="1659124" y="2313252"/>
            <a:ext cx="8957750" cy="1153465"/>
            <a:chOff x="1392880" y="1766998"/>
            <a:chExt cx="8957750" cy="11534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C9B64CD-28BC-49C4-BAB1-C571A8E1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2880" y="1920198"/>
              <a:ext cx="8859486" cy="100026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9DC19AE-F442-4FF7-B9E9-88D8529FA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7" r="57633" b="63450"/>
            <a:stretch/>
          </p:blipFill>
          <p:spPr>
            <a:xfrm>
              <a:off x="9455084" y="1766998"/>
              <a:ext cx="895546" cy="306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25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modelled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taking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account the power output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P = 0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braking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express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5F0B21-5C6E-424D-9FDC-417B64D8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03" y="3765981"/>
            <a:ext cx="6497794" cy="11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Tyre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56161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Archard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model has been converted in order to take into account, instead of the sliding velocity, the forces acting on the wheels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pressure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=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0" strike="noStrike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/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Tyre_contact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_a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b="0" strike="noStrike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K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opportunely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2C8DA24-E20A-441F-91A6-EF14A288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89" y="4628561"/>
            <a:ext cx="4905960" cy="15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3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1)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054482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take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acount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shape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Indianapolis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circuit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simplify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model,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travel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parallel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tangent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curve.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way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only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weight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road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surface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3" b="7713"/>
          <a:stretch/>
        </p:blipFill>
        <p:spPr>
          <a:xfrm>
            <a:off x="6938475" y="3901616"/>
            <a:ext cx="4175727" cy="2540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27C6F2-7E6C-4E09-90D7-EAD5B0F9A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0" t="3901" r="2580" b="5282"/>
          <a:stretch/>
        </p:blipFill>
        <p:spPr>
          <a:xfrm>
            <a:off x="1448914" y="3535775"/>
            <a:ext cx="3291628" cy="29062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F957E7-37E2-495A-9AAF-EF60CEC66B3E}"/>
              </a:ext>
            </a:extLst>
          </p:cNvPr>
          <p:cNvSpPr txBox="1"/>
          <p:nvPr/>
        </p:nvSpPr>
        <p:spPr>
          <a:xfrm>
            <a:off x="6138000" y="3500273"/>
            <a:ext cx="183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283086-36D4-4D7C-84D4-596E0884CF90}"/>
              </a:ext>
            </a:extLst>
          </p:cNvPr>
          <p:cNvSpPr txBox="1"/>
          <p:nvPr/>
        </p:nvSpPr>
        <p:spPr>
          <a:xfrm>
            <a:off x="825474" y="3535775"/>
            <a:ext cx="272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view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6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Banking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-94268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mg*sin(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γ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center of the curve.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projected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again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5B960-3AB9-40A1-BF8E-03B9D2B0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11" y="1131647"/>
            <a:ext cx="4028389" cy="2603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AA4235-2088-4B9C-8B22-CE120C60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" b="19492"/>
          <a:stretch/>
        </p:blipFill>
        <p:spPr>
          <a:xfrm>
            <a:off x="20700" y="4044116"/>
            <a:ext cx="12150000" cy="20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4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assumptions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made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change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coefficients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traversing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or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straight path: the drag force decrease is of 15% while the lift force decrease is of 30%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curvature path: the drag force decrease is of 15% while the lift force is left unchanged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43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80180" y="198180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Validation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the model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025397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aspects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so far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contribute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test and validate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objective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behaviour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manouvers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Non-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on a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banked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road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Accelerating-Braking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straight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Sinusoidal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wave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Constant speed and </a:t>
            </a:r>
            <a:r>
              <a:rPr lang="it-IT" sz="2200" spc="-1" dirty="0" err="1">
                <a:solidFill>
                  <a:srgbClr val="000000"/>
                </a:solidFill>
                <a:latin typeface="Malgun Gothic Semilight"/>
              </a:rPr>
              <a:t>increasing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 steering angle</a:t>
            </a:r>
          </a:p>
          <a:p>
            <a:pPr marL="1365300" lvl="2" indent="-342900">
              <a:lnSpc>
                <a:spcPts val="16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details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PDF</a:t>
            </a:r>
          </a:p>
        </p:txBody>
      </p:sp>
    </p:spTree>
    <p:extLst>
      <p:ext uri="{BB962C8B-B14F-4D97-AF65-F5344CB8AC3E}">
        <p14:creationId xmlns:p14="http://schemas.microsoft.com/office/powerpoint/2010/main" val="189789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make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necessary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design a controller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first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model to design the controller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choose as operating point for linearization a point where we assume that: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is moving on a straight path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vehicle has a constant longitudinal speed</a:t>
            </a:r>
          </a:p>
        </p:txBody>
      </p:sp>
    </p:spTree>
    <p:extLst>
      <p:ext uri="{BB962C8B-B14F-4D97-AF65-F5344CB8AC3E}">
        <p14:creationId xmlns:p14="http://schemas.microsoft.com/office/powerpoint/2010/main" val="239138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2240336" y="1506759"/>
            <a:ext cx="5999585" cy="2092533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304975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Non linear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values of states and inputs at the considered operating point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Linearized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dynamic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6" y="1713770"/>
            <a:ext cx="1285308" cy="188552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5E6C1FB-C25B-4C95-8385-E468F0C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65" y="1283904"/>
            <a:ext cx="2976295" cy="230814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4BBDE9B-8F09-470A-BF85-8447A2930A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26" t="13741" r="3246"/>
          <a:stretch/>
        </p:blipFill>
        <p:spPr>
          <a:xfrm>
            <a:off x="2725471" y="4330458"/>
            <a:ext cx="2315852" cy="20415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CDF9FC4-B43A-407F-8FBB-BF7F1647E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040" t="-634"/>
          <a:stretch/>
        </p:blipFill>
        <p:spPr>
          <a:xfrm>
            <a:off x="6306532" y="4466079"/>
            <a:ext cx="1543290" cy="19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19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Expanding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system in a Taylor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Considering linear tyre model and linear version of the slip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B05FEC-A930-4CD8-9489-5EA31861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1747319"/>
            <a:ext cx="7668695" cy="79068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DE4FE83-498F-4FBD-ABBC-7CB7FF13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43" y="3429000"/>
            <a:ext cx="3962114" cy="28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objective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35766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the project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create a car simulator running on Indianapolis Motor Speedway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focus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relevant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be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useful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Indy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Autonomous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challenge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car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correspond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of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competition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Developed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Matlab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Simulink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47078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202131" y="1164658"/>
            <a:ext cx="119448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and C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best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approximate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in the case of small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angles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each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33C0FC-6139-4B28-A6CF-3EC6EFF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58" y="1969587"/>
            <a:ext cx="8232511" cy="4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9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351CA2B-0746-4787-9B74-CB329F46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57" y="1949352"/>
            <a:ext cx="8974867" cy="4042433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linearized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948AD23-4C3B-41F6-AD40-A5C270E5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76" y="2346330"/>
            <a:ext cx="159089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0804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254524" y="14401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our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case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possible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split the control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logic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into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independent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Longitudinal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b="1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makes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along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Wingdings" panose="05000000000000000000" pitchFamily="2" charset="2"/>
              <a:buChar char="Ø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controller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controlling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steering angle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minimize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status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8628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longitudinal controller is to make the vehicle follow a given speed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speed profile is provided through an array of reference velocities indexed by the curvilinear abscissa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reference velocity in a specific point of the track is found by looking up this array searching for the nearest point in the trajectory from the actual position of the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design the regulator we used the transfer function from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in the linearized model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74063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1318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:     				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/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𝑚𝑇</m:t>
                        </m:r>
                      </m:num>
                      <m:den>
                        <m:r>
                          <a:rPr lang="it-IT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it-IT" sz="2500" dirty="0"/>
                  <a:t> = G(s)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9DAA05-0BD7-428B-AACB-3CD792EB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02" y="1150069"/>
                <a:ext cx="3154039" cy="561629"/>
              </a:xfrm>
              <a:prstGeom prst="rect">
                <a:avLst/>
              </a:prstGeom>
              <a:blipFill>
                <a:blip r:embed="rId2"/>
                <a:stretch>
                  <a:fillRect l="-193" t="-108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avolo, sedendo, computer, portatile&#10;&#10;Descrizione generata automaticamente">
            <a:extLst>
              <a:ext uri="{FF2B5EF4-FFF2-40B4-BE49-F238E27FC236}">
                <a16:creationId xmlns:a16="http://schemas.microsoft.com/office/drawing/2014/main" id="{A3B35CAB-204C-4940-8D55-5DAC9D5A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5278" r="8151" b="5196"/>
          <a:stretch/>
        </p:blipFill>
        <p:spPr>
          <a:xfrm>
            <a:off x="1838204" y="1939964"/>
            <a:ext cx="8432800" cy="446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171323"/>
            <a:ext cx="1135414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 open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has a bandwidth of at least 1 [Hz]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ramp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200" spc="-1" dirty="0">
                <a:solidFill>
                  <a:srgbClr val="000000"/>
                </a:solidFill>
                <a:latin typeface="Malgun Gothic Semilight"/>
              </a:rPr>
              <a:t>						</a:t>
            </a: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5B56275-D402-478F-B212-E5CF24C9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28" y="3403370"/>
            <a:ext cx="7738344" cy="281183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B8470B-A298-4B5A-A0DD-B466AB0E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66" y="1560597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1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Tuned parameters are: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0.06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0.03 [Hz]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5.2 x 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3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double zeros were chosen to be coincident for tuning simplicity and were added to obtain a raise of the phase margin in order for the system to be stable. The pole at frequency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p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was added to obtain the desired bandwidth and to have a causal regulator.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0578B4B-350A-4458-9184-396F906F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87" y="1463103"/>
            <a:ext cx="416300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function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 descr="Immagine che contiene testo, mappa, tavolo, largo&#10;&#10;Descrizione generata automaticamente">
            <a:extLst>
              <a:ext uri="{FF2B5EF4-FFF2-40B4-BE49-F238E27FC236}">
                <a16:creationId xmlns:a16="http://schemas.microsoft.com/office/drawing/2014/main" id="{29B94553-CF48-4756-95C4-94F584794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5900" r="7877" b="5228"/>
          <a:stretch/>
        </p:blipFill>
        <p:spPr>
          <a:xfrm>
            <a:off x="1283784" y="1168924"/>
            <a:ext cx="9844531" cy="51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Longitudinal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control - Tracking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results</a:t>
            </a:r>
            <a:endParaRPr lang="en-GB" sz="2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3755DE-0D90-4E51-9407-A303BDD5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55" y="1055803"/>
            <a:ext cx="10160665" cy="53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goal of the 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lateral controller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to minimize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determined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vehicle’s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heading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direction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distance</a:t>
            </a: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b="1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idea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behind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virtual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point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foresee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car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will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be in the </a:t>
            </a:r>
          </a:p>
          <a:p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next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instants»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steer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better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</a:t>
            </a:r>
          </a:p>
          <a:p>
            <a:endParaRPr lang="it-IT" sz="32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1C413300-993B-4193-BCA3-71BE5E3B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31" y="2151321"/>
            <a:ext cx="6012293" cy="4227394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29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04183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45748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Project‘s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structure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51599" y="1071318"/>
            <a:ext cx="10766297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main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points on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focused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project are: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Model of the car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 a 3-DOF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dynamics of the car with non-linear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trike="noStrike" spc="-1" dirty="0">
                <a:solidFill>
                  <a:srgbClr val="000000"/>
                </a:solidFill>
                <a:latin typeface="Malgun Gothic Semilight"/>
              </a:rPr>
              <a:t>Controller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regulators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with loop-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shaping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techniques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make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follow 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trajectory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: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from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one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full race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validate the model and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data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about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endParaRPr lang="it-IT" sz="240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8647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build the lateral controller a slight modification in the considered state space model has been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linearized model we first neglect the longitudinal dynamics and consider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5EC81-11D1-438F-9925-2DCB2772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3103328"/>
            <a:ext cx="1124107" cy="90500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AD2FB-AFD1-4DFF-BDF5-B37E27D6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02" y="4310180"/>
            <a:ext cx="834506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1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A4F2F-AFA2-4BB9-84A3-AF6424F9ABC0}"/>
              </a:ext>
            </a:extLst>
          </p:cNvPr>
          <p:cNvSpPr txBox="1"/>
          <p:nvPr/>
        </p:nvSpPr>
        <p:spPr>
          <a:xfrm>
            <a:off x="438784" y="1263192"/>
            <a:ext cx="114955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Then we make a change in the states by exploiting the following assumption that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T0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corresponds to V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given that the vehicle is traversing a straight path and </a:t>
            </a:r>
            <a:r>
              <a:rPr lang="el-GR" sz="2400" spc="-1" dirty="0">
                <a:solidFill>
                  <a:srgbClr val="000000"/>
                </a:solidFill>
                <a:latin typeface="Malgun Gothic Semilight"/>
              </a:rPr>
              <a:t>β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is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Thus obtaining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B75ADC9-3173-4E88-A38E-8502B383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69" y="2409064"/>
            <a:ext cx="2124371" cy="495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317AEAA-CDAD-4B14-8251-7984DF5E4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58082" r="7481" b="7923"/>
          <a:stretch/>
        </p:blipFill>
        <p:spPr>
          <a:xfrm>
            <a:off x="8384228" y="2178336"/>
            <a:ext cx="1442301" cy="952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860373-2DFD-4B7B-B61E-D8C068C41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13"/>
          <a:stretch/>
        </p:blipFill>
        <p:spPr>
          <a:xfrm>
            <a:off x="5193325" y="2406705"/>
            <a:ext cx="1648055" cy="4953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0CC548-84F2-44A9-BC1C-AB104EEA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50" y="3953568"/>
            <a:ext cx="9547403" cy="22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18A3BE-B057-43DC-8877-1E7D6484BC90}"/>
              </a:ext>
            </a:extLst>
          </p:cNvPr>
          <p:cNvSpPr txBox="1"/>
          <p:nvPr/>
        </p:nvSpPr>
        <p:spPr>
          <a:xfrm>
            <a:off x="438784" y="1225484"/>
            <a:ext cx="11354148" cy="318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900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this model two states and an input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(for the curvature)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have been added to take into consideration the dynamic of the 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represents the lateral positioning error with respect to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center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of gravity</a:t>
            </a:r>
          </a:p>
          <a:p>
            <a:pPr marL="908100" lvl="1" indent="-342900"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is the heading angle error, representing the difference between the desired yaw angle and the actual one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				</a:t>
            </a: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it-IT" sz="22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161A22-0103-4086-A147-1687946A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85" y="4328991"/>
            <a:ext cx="5591233" cy="15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4B834CA-69BB-4F0A-A59E-1E21E038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20" y="1553637"/>
            <a:ext cx="8203584" cy="49113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72762E-4827-44ED-BAAC-8E1E4277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" y="3278377"/>
            <a:ext cx="3328131" cy="146183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2533B5-35BD-4D16-9476-73DE3F9A897D}"/>
              </a:ext>
            </a:extLst>
          </p:cNvPr>
          <p:cNvSpPr txBox="1"/>
          <p:nvPr/>
        </p:nvSpPr>
        <p:spPr>
          <a:xfrm>
            <a:off x="538619" y="1201483"/>
            <a:ext cx="8066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Using the small angle assumption and considering that the vehicle is well tracked we can also simplify</a:t>
            </a:r>
            <a:endParaRPr lang="en-GB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0819B75-034F-4AE3-BA94-9EAA48B13AC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881575" y="2167003"/>
            <a:ext cx="0" cy="1111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33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246247" y="1247358"/>
            <a:ext cx="11783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So we have the following state space model having as output the error on the lookahead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that will be the sum of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cg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and of the error determined by the lookahead distance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*</a:t>
            </a:r>
            <a:r>
              <a:rPr lang="en-GB" sz="2400" b="1" spc="-1" dirty="0">
                <a:solidFill>
                  <a:srgbClr val="000000"/>
                </a:solidFill>
                <a:latin typeface="Malgun Gothic Semilight"/>
              </a:rPr>
              <a:t>∆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ψ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=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/k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BAE9EF7-ABCC-4B54-81A7-329892E56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1" t="4070"/>
          <a:stretch/>
        </p:blipFill>
        <p:spPr>
          <a:xfrm>
            <a:off x="246247" y="2666236"/>
            <a:ext cx="8280290" cy="27494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0DFB37-822C-4F84-971A-3F381AB88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0" t="27398" r="4906" b="-1"/>
          <a:stretch/>
        </p:blipFill>
        <p:spPr>
          <a:xfrm>
            <a:off x="8960226" y="3530022"/>
            <a:ext cx="3082565" cy="14429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8FB00A-81B2-498E-9C97-1DEFAB76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7" t="7074" r="4327" b="74358"/>
          <a:stretch/>
        </p:blipFill>
        <p:spPr>
          <a:xfrm>
            <a:off x="9125147" y="2604223"/>
            <a:ext cx="2743200" cy="36902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3D4FD17-5EE7-490D-9FE1-8454EF6D381A}"/>
              </a:ext>
            </a:extLst>
          </p:cNvPr>
          <p:cNvCxnSpPr>
            <a:cxnSpLocks/>
          </p:cNvCxnSpPr>
          <p:nvPr/>
        </p:nvCxnSpPr>
        <p:spPr>
          <a:xfrm>
            <a:off x="8748074" y="2375555"/>
            <a:ext cx="0" cy="36387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19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steering angle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δ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With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N(s)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D(s):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D0B8852-C712-4996-AF7D-687ABD26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860" y="1965341"/>
            <a:ext cx="2857899" cy="8764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292F7F2-3772-4D24-A70E-7A130825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78" y="3406958"/>
            <a:ext cx="5058481" cy="14289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035D8D-0ACB-4D79-A8D3-097F5B7B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433" y="4933256"/>
            <a:ext cx="6992326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96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18EB28-4BF9-4029-9C7D-38CDF5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8" y="2880448"/>
            <a:ext cx="6960705" cy="3316458"/>
          </a:xfrm>
          <a:prstGeom prst="rect">
            <a:avLst/>
          </a:prstGeom>
        </p:spPr>
      </p:pic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88B93-960C-48AC-8F2B-A3827D651CA4}"/>
              </a:ext>
            </a:extLst>
          </p:cNvPr>
          <p:cNvSpPr txBox="1"/>
          <p:nvPr/>
        </p:nvSpPr>
        <p:spPr>
          <a:xfrm>
            <a:off x="438784" y="1223724"/>
            <a:ext cx="1085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transfer function obtained from the curvature </a:t>
            </a:r>
            <a:r>
              <a:rPr lang="el-GR" sz="2400" b="1" spc="-1" dirty="0">
                <a:solidFill>
                  <a:srgbClr val="000000"/>
                </a:solidFill>
                <a:latin typeface="Malgun Gothic Semilight"/>
              </a:rPr>
              <a:t>ρ</a:t>
            </a:r>
            <a:r>
              <a:rPr lang="it-IT" sz="2400" b="1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en-GB" sz="2400" b="1" spc="-1" dirty="0" err="1">
                <a:solidFill>
                  <a:srgbClr val="000000"/>
                </a:solidFill>
                <a:latin typeface="Malgun Gothic Semilight"/>
              </a:rPr>
              <a:t>e</a:t>
            </a:r>
            <a:r>
              <a:rPr lang="en-GB" sz="2400" b="1" spc="-1" baseline="-25000" dirty="0" err="1">
                <a:solidFill>
                  <a:srgbClr val="000000"/>
                </a:solidFill>
                <a:latin typeface="Malgun Gothic Semilight"/>
              </a:rPr>
              <a:t>la</a:t>
            </a:r>
            <a:r>
              <a:rPr lang="en-GB" sz="2400" b="1" spc="-1" baseline="-25000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  <a:endParaRPr lang="en-GB" sz="2400" b="1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9254434-94AA-44BE-A3A4-9DDBA349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88" y="1904597"/>
            <a:ext cx="3274435" cy="9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26258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plot of the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plant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G(s)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21D085-9DAC-4259-8970-C852A979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4" y="1098458"/>
            <a:ext cx="9951091" cy="52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2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B97AA6-D74C-4BF8-A04A-CB5C6FD48113}"/>
              </a:ext>
            </a:extLst>
          </p:cNvPr>
          <p:cNvSpPr txBox="1"/>
          <p:nvPr/>
        </p:nvSpPr>
        <p:spPr>
          <a:xfrm>
            <a:off x="438784" y="1121910"/>
            <a:ext cx="117082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Starting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from the transfer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plant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, the following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designed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tuned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= 0.01 [Hz]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k = 2*10</a:t>
            </a:r>
            <a:r>
              <a:rPr lang="en-GB" sz="2400" spc="-1" baseline="30000" dirty="0">
                <a:solidFill>
                  <a:srgbClr val="000000"/>
                </a:solidFill>
                <a:latin typeface="Malgun Gothic Semilight"/>
              </a:rPr>
              <a:t>-4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combining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R(s) and G(s)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closed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-loop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system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rejects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step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disturbances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integrator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added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during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testing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overwhelm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non-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linearity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No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need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rescheduling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bandwidth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similar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9BD5A2-B55D-46CB-9BB6-3992BC4C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08" y="2117915"/>
            <a:ext cx="3810532" cy="96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39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823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Bode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diagram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75CF03-3893-4B0A-9501-FC14D4101F1C}"/>
              </a:ext>
            </a:extLst>
          </p:cNvPr>
          <p:cNvSpPr/>
          <p:nvPr/>
        </p:nvSpPr>
        <p:spPr>
          <a:xfrm>
            <a:off x="9822730" y="5766161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2A4303A-FB26-4349-A667-5BFF8F951FB8}"/>
              </a:ext>
            </a:extLst>
          </p:cNvPr>
          <p:cNvSpPr/>
          <p:nvPr/>
        </p:nvSpPr>
        <p:spPr>
          <a:xfrm>
            <a:off x="9313683" y="5129852"/>
            <a:ext cx="2234152" cy="502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314F75-FBD1-4265-9A04-D0F2CB5A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96" y="1079650"/>
            <a:ext cx="10380096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479880" y="112788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it-IT" sz="22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Dynamic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bicycle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Aerodynamic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forces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Tyre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model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Banking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68F7DE-FD24-4749-8FDC-E11AB924F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777" y="1429881"/>
            <a:ext cx="5951743" cy="46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2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Step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response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 L(s)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at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different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velocities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9FDB87-E57E-4221-A6D7-46DDB320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5" y="1112021"/>
            <a:ext cx="10269263" cy="53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438784" y="1309725"/>
            <a:ext cx="1101050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Lookahead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varies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instantly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1/k with k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feed-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forward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mechanism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implemented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curvature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referred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current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position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multiplied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D822B618-DEC4-40EC-BCA0-A9B67F1CBF1C}"/>
              </a:ext>
            </a:extLst>
          </p:cNvPr>
          <p:cNvGrpSpPr/>
          <p:nvPr/>
        </p:nvGrpSpPr>
        <p:grpSpPr>
          <a:xfrm>
            <a:off x="1212144" y="4590853"/>
            <a:ext cx="9641975" cy="930422"/>
            <a:chOff x="1046374" y="4056473"/>
            <a:chExt cx="9132928" cy="84995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86E2176-173C-41E7-9AA0-A5B881885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" t="33023" r="1518" b="6346"/>
            <a:stretch/>
          </p:blipFill>
          <p:spPr>
            <a:xfrm>
              <a:off x="5285022" y="4056473"/>
              <a:ext cx="4894280" cy="849954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A7296EA-83A1-4D72-A7C2-A869778DA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45" b="68556"/>
            <a:stretch/>
          </p:blipFill>
          <p:spPr>
            <a:xfrm>
              <a:off x="1046374" y="4261651"/>
              <a:ext cx="4172660" cy="434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1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controller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593889" y="1337577"/>
            <a:ext cx="120788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block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diagram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F22AE9-8F45-47B5-8F3D-388B376D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47" y="1923069"/>
            <a:ext cx="9352331" cy="39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8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4E046F2-C5CB-4406-AB27-4197AAD23A7C}"/>
              </a:ext>
            </a:extLst>
          </p:cNvPr>
          <p:cNvSpPr txBox="1"/>
          <p:nvPr/>
        </p:nvSpPr>
        <p:spPr>
          <a:xfrm>
            <a:off x="273378" y="1085609"/>
            <a:ext cx="120788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design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they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tested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original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non-linear model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shown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following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46DCD6-2033-47E9-9341-90EA10D0C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"/>
          <a:stretch/>
        </p:blipFill>
        <p:spPr>
          <a:xfrm>
            <a:off x="1941922" y="1873569"/>
            <a:ext cx="8559538" cy="45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speed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profile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tracking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A9F412-522D-4B86-A022-B461ED8C0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" t="3854" r="1144" b="5352"/>
          <a:stretch/>
        </p:blipFill>
        <p:spPr>
          <a:xfrm>
            <a:off x="598106" y="1234911"/>
            <a:ext cx="11072318" cy="5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center of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gravity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B21A9C-1365-4B7F-B169-97B11E2E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" t="7860" r="1458" b="2771"/>
          <a:stretch/>
        </p:blipFill>
        <p:spPr>
          <a:xfrm>
            <a:off x="335802" y="1234912"/>
            <a:ext cx="11419423" cy="51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07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Lateral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lookahead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29D706-15F8-4578-BB1C-BA24BD113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" t="3866" r="627" b="2039"/>
          <a:stretch/>
        </p:blipFill>
        <p:spPr>
          <a:xfrm>
            <a:off x="797320" y="1263192"/>
            <a:ext cx="10622588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Controlled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steering angle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BC80FA7-CC1D-4B27-A959-4CC28DCCC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678" r="1015" b="2053"/>
          <a:stretch/>
        </p:blipFill>
        <p:spPr>
          <a:xfrm>
            <a:off x="670320" y="1168924"/>
            <a:ext cx="10845811" cy="51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97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Lap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simulations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After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definition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model and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controllers some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evaluate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following the track with an high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around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80-85m/s).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«stress test» has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performed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extreme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 and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fixed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 (20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)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conditions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(ON/OFF).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factors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chosen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push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limit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able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achieve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good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tracking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situations</a:t>
            </a:r>
          </a:p>
          <a:p>
            <a:pPr marL="914400" lvl="1" indent="-457200">
              <a:buFont typeface="+mj-lt"/>
              <a:buAutoNum type="arabicPeriod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A test has been executed to show how an error on the estimation of tyre wear impacts on the lap time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71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49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show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how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impact on the performances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considering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third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for the first 10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for the last 10 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same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error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larger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predefined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threshold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(2m),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stops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720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79880" y="13632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039" name="TextShape 4"/>
          <p:cNvSpPr txBox="1"/>
          <p:nvPr/>
        </p:nvSpPr>
        <p:spPr>
          <a:xfrm>
            <a:off x="0" y="1250778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Initial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Equilibrium with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respect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to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inertial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fram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Oij</a:t>
            </a:r>
            <a:r>
              <a:rPr lang="it-IT" sz="2200" b="0" strike="noStrike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A72F03-3DB4-41E7-9FFB-679A997AE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" t="-649" r="6752" b="-1"/>
          <a:stretch/>
        </p:blipFill>
        <p:spPr>
          <a:xfrm>
            <a:off x="277213" y="2671816"/>
            <a:ext cx="7280923" cy="166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6129B76-04C0-4F85-B75D-F51003E26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6" t="17442" r="13500" b="8105"/>
          <a:stretch/>
        </p:blipFill>
        <p:spPr>
          <a:xfrm>
            <a:off x="2026179" y="4543720"/>
            <a:ext cx="4168307" cy="14328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786308-6B1E-4120-83DD-643CE4B7F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8" y="2121303"/>
            <a:ext cx="3741749" cy="29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Stress test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214501"/>
            <a:ext cx="1095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clearly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show a positive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effect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particular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15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race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both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slisptream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terminates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after 14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due to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fact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drag and lift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modulus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allows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maintain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given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giving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less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xR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.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Thus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run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the second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8401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79A316-71CA-41A2-A4D0-CA1BC1F2C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7" y="1064265"/>
            <a:ext cx="9967274" cy="52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7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E062CFA-6274-418A-997D-7A9C2C19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1530738"/>
            <a:ext cx="9060759" cy="485065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latin typeface="Malgun Gothic Semilight"/>
              </a:rPr>
              <a:t>Ellipse reduction due to the wear - 14% less on rear tyre - 7% loss on front tyre</a:t>
            </a:r>
          </a:p>
        </p:txBody>
      </p:sp>
    </p:spTree>
    <p:extLst>
      <p:ext uri="{BB962C8B-B14F-4D97-AF65-F5344CB8AC3E}">
        <p14:creationId xmlns:p14="http://schemas.microsoft.com/office/powerpoint/2010/main" val="1990224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88DD45-D4D7-4881-B3AB-C0C40CD2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80" y="1070639"/>
            <a:ext cx="9891860" cy="531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9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8DD38F-40F0-4B41-A373-A9742FF01D5D}"/>
              </a:ext>
            </a:extLst>
          </p:cNvPr>
          <p:cNvSpPr txBox="1"/>
          <p:nvPr/>
        </p:nvSpPr>
        <p:spPr>
          <a:xfrm>
            <a:off x="438784" y="1093509"/>
            <a:ext cx="109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Ellipse reduction due to the wear - 16% less on rear tyre - 9% loss on front tyre</a:t>
            </a:r>
            <a:endParaRPr lang="en-GB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101C0C-B283-4B23-BE54-424C15D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11" y="1462841"/>
            <a:ext cx="9006109" cy="4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155975" y="195426"/>
            <a:ext cx="11957463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Stress test,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comparison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between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</a:t>
            </a:r>
            <a:r>
              <a:rPr lang="it-IT" sz="2600" b="1" spc="-1" baseline="-25000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xR</a:t>
            </a:r>
            <a:r>
              <a:rPr lang="it-IT" sz="2600" b="1" spc="-1" baseline="-25000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when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slisptream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ON/OFF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 descr="Immagine che contiene mappa, sedendo, tavolo, piccolo&#10;&#10;Descrizione generata automaticamente">
            <a:extLst>
              <a:ext uri="{FF2B5EF4-FFF2-40B4-BE49-F238E27FC236}">
                <a16:creationId xmlns:a16="http://schemas.microsoft.com/office/drawing/2014/main" id="{EDF7C426-55D4-49EC-81DF-AF6A94B8C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348" r="8608" b="5041"/>
          <a:stretch/>
        </p:blipFill>
        <p:spPr>
          <a:xfrm>
            <a:off x="914401" y="1084082"/>
            <a:ext cx="10058401" cy="53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7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150070"/>
            <a:ext cx="1088795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goal of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simulate a more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realistic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scenario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ego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«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aware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»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also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reduced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force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can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apply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wheels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order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not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correlation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between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and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velocity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profile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handled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by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function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decreases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speed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the situation in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which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vehicle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-ON or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-OFF),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constant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values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have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been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used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adjust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reference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speed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test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carried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running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entire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races: the first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 and the second with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always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OFF</a:t>
            </a: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12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following are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two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different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simulations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OFF – 20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laps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1010.495 s -&gt; 50.525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vs 84.2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24.05 %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14.92 %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57.91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0.09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lvl="2"/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678180" lvl="1">
              <a:buFont typeface="Arial" panose="020B0604020202020204" pitchFamily="34" charset="0"/>
              <a:buChar char="•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Slipstream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ON – 20 giri: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Race time: 1001.475 s -&gt; 50,074 s/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endParaRPr lang="it-IT" spc="-1" dirty="0">
              <a:solidFill>
                <a:srgbClr val="000000"/>
              </a:solidFill>
              <a:latin typeface="Malgun Gothic Semiligh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Max speed on the first vs last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lap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88 m/s -&gt; 85.7 m/s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rear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22.07 %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Reduction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of the maximum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lateral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force on the front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wheel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at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the end of the race: 13.82 %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Fuel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consumption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: 51.71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consumed</a:t>
            </a:r>
            <a:r>
              <a:rPr lang="it-IT" spc="-1" dirty="0">
                <a:solidFill>
                  <a:srgbClr val="000000"/>
                </a:solidFill>
                <a:latin typeface="Malgun Gothic Semilight"/>
              </a:rPr>
              <a:t> / 6.29 kg </a:t>
            </a:r>
            <a:r>
              <a:rPr lang="it-IT" spc="-1" dirty="0" err="1">
                <a:solidFill>
                  <a:srgbClr val="000000"/>
                </a:solidFill>
                <a:latin typeface="Malgun Gothic Semilight"/>
              </a:rPr>
              <a:t>remaining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612190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2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540A19-53FD-4C3F-9B3F-AEF740AD6072}"/>
              </a:ext>
            </a:extLst>
          </p:cNvPr>
          <p:cNvSpPr txBox="1"/>
          <p:nvPr/>
        </p:nvSpPr>
        <p:spPr>
          <a:xfrm>
            <a:off x="610624" y="1046373"/>
            <a:ext cx="1088795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Analysing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obtained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results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may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see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:</a:t>
            </a: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Total race time is reduced by around 9 seconds, so an average of 0.5 seconds per lap that could be significant in a race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Peak velocity increases by the 2%, from 84.2 [m/s] to 85.7 [m/s], this is due to the fact that since tyres wear increasing is slower, higher velocities can be handled for more time 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Maximum lateral forces reduction decreases by 2% on the rear wheel and by 1% on the front one.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Fuel consumption loss is significantly less, 0.09 [kg] of fuel remaining in the case of no-slipstreaming and 6.29 [kg] while slipstreaming, around 6 [kg] 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lvl="1"/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975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59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C3C1C7-33CD-4FBF-B7B8-379272E4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7" y="1098549"/>
            <a:ext cx="9844725" cy="5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D9E2351-4188-494F-A24A-ED5D82470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6"/>
          <a:stretch/>
        </p:blipFill>
        <p:spPr>
          <a:xfrm>
            <a:off x="3876632" y="1574289"/>
            <a:ext cx="7920438" cy="2762488"/>
          </a:xfrm>
          <a:prstGeom prst="rect">
            <a:avLst/>
          </a:prstGeom>
        </p:spPr>
      </p:pic>
      <p:sp>
        <p:nvSpPr>
          <p:cNvPr id="3039" name="TextShape 4"/>
          <p:cNvSpPr txBox="1"/>
          <p:nvPr/>
        </p:nvSpPr>
        <p:spPr>
          <a:xfrm>
            <a:off x="225356" y="1276694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set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followings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states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of the model</a:t>
            </a: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So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we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the state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equations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Dynamic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bicycle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614055-F26B-47FA-BD70-2BB048DCB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6" y="2502861"/>
            <a:ext cx="2019582" cy="29626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D7157B-157F-4BFC-BFEF-BBDF5FFD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9" t="2715" r="3781" b="7594"/>
          <a:stretch/>
        </p:blipFill>
        <p:spPr>
          <a:xfrm>
            <a:off x="7599284" y="4487170"/>
            <a:ext cx="3857712" cy="160342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B9FD333-06A3-4974-91E9-523ADEB59D26}"/>
              </a:ext>
            </a:extLst>
          </p:cNvPr>
          <p:cNvCxnSpPr>
            <a:cxnSpLocks/>
          </p:cNvCxnSpPr>
          <p:nvPr/>
        </p:nvCxnSpPr>
        <p:spPr>
          <a:xfrm flipV="1">
            <a:off x="2045616" y="3003563"/>
            <a:ext cx="2138030" cy="11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0417279-1F26-4500-B6E2-9639BB2C48A0}"/>
              </a:ext>
            </a:extLst>
          </p:cNvPr>
          <p:cNvCxnSpPr>
            <a:cxnSpLocks/>
          </p:cNvCxnSpPr>
          <p:nvPr/>
        </p:nvCxnSpPr>
        <p:spPr>
          <a:xfrm>
            <a:off x="2045616" y="5071621"/>
            <a:ext cx="53261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061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60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F3C778-99B1-4BAE-9E7A-C1375EB7C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50" y="1135986"/>
            <a:ext cx="9587100" cy="52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3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61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OFF,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EF6D25-1E08-473F-A8B2-A8E626235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3509"/>
          <a:stretch/>
        </p:blipFill>
        <p:spPr>
          <a:xfrm>
            <a:off x="1196658" y="1217477"/>
            <a:ext cx="9715891" cy="51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1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62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velocity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reduction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BBF384-B579-49F3-BA38-E43CE0D01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70" y="1088496"/>
            <a:ext cx="9891860" cy="5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63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4" y="72875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saturation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A342F0-6515-4AF6-8D53-AAD086AD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08" y="1086066"/>
            <a:ext cx="9778738" cy="5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6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64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1038001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20-laps test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slipstreaming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ON,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fuel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consumption</a:t>
            </a:r>
            <a:r>
              <a:rPr lang="it-IT" sz="2600" b="1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4F0648B-64BC-4CC1-975F-AD8CC2C85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" t="2789"/>
          <a:stretch/>
        </p:blipFill>
        <p:spPr>
          <a:xfrm>
            <a:off x="1069521" y="1084224"/>
            <a:ext cx="10136957" cy="53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99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65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To run this test some changes have been made by increasing and decreasing the tyre wear with the goal of obtaining a final loss on the friction ellipse respectively of around +5% and -5%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objective is to show how an error of the estimation may impact on the final results (lap time, simulation time…)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While running these simulations a slightly different scaling in velocity has been applied to cope with tyre wear changes</a:t>
            </a:r>
          </a:p>
        </p:txBody>
      </p:sp>
    </p:spTree>
    <p:extLst>
      <p:ext uri="{BB962C8B-B14F-4D97-AF65-F5344CB8AC3E}">
        <p14:creationId xmlns:p14="http://schemas.microsoft.com/office/powerpoint/2010/main" val="3279479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66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Simulation with loss higher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29%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1029.7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51.485 [s]</a:t>
            </a:r>
          </a:p>
          <a:p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•   Reference simulation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24.5%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1019.510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50.976 [s]</a:t>
            </a:r>
          </a:p>
          <a:p>
            <a:r>
              <a:rPr lang="en-GB" sz="2400" spc="-1">
                <a:solidFill>
                  <a:srgbClr val="000000"/>
                </a:solidFill>
                <a:latin typeface="Malgun Gothic Semilight"/>
              </a:rPr>
              <a:t>•   Simulation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with loss lower by 5%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Loss on rear ellipse 20.2%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Race time 1010.835 [s]</a:t>
            </a:r>
          </a:p>
          <a:p>
            <a:pPr lvl="1"/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– Lap time 50.542 [s]</a:t>
            </a:r>
          </a:p>
        </p:txBody>
      </p:sp>
    </p:spTree>
    <p:extLst>
      <p:ext uri="{BB962C8B-B14F-4D97-AF65-F5344CB8AC3E}">
        <p14:creationId xmlns:p14="http://schemas.microsoft.com/office/powerpoint/2010/main" val="3474246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BA85AC3-4BA1-4C5A-AD20-6196E720DD67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67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24" name="TextShape 3"/>
          <p:cNvSpPr txBox="1"/>
          <p:nvPr/>
        </p:nvSpPr>
        <p:spPr>
          <a:xfrm>
            <a:off x="953280" y="6505761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E0474D4-2C13-4B62-8A88-5E9E146699C1}"/>
              </a:ext>
            </a:extLst>
          </p:cNvPr>
          <p:cNvSpPr txBox="1"/>
          <p:nvPr/>
        </p:nvSpPr>
        <p:spPr>
          <a:xfrm>
            <a:off x="438781" y="82499"/>
            <a:ext cx="7423174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S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imulation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r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esults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–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wear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estimation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error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086D47-CB66-42C3-B9F6-37C818C616C4}"/>
              </a:ext>
            </a:extLst>
          </p:cNvPr>
          <p:cNvSpPr txBox="1"/>
          <p:nvPr/>
        </p:nvSpPr>
        <p:spPr>
          <a:xfrm>
            <a:off x="670320" y="1310326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From the results it can be seen that an error on estimation of tyre wear of around 5% has an impact of less than 1% on the lap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can conclude that having a small error on the estimation with respect to the real value may not be so critical</a:t>
            </a:r>
          </a:p>
        </p:txBody>
      </p:sp>
    </p:spTree>
    <p:extLst>
      <p:ext uri="{BB962C8B-B14F-4D97-AF65-F5344CB8AC3E}">
        <p14:creationId xmlns:p14="http://schemas.microsoft.com/office/powerpoint/2010/main" val="655758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TextShape 1"/>
          <p:cNvSpPr txBox="1"/>
          <p:nvPr/>
        </p:nvSpPr>
        <p:spPr>
          <a:xfrm>
            <a:off x="1523880" y="6477120"/>
            <a:ext cx="469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0C90417-1DA3-4A8B-9842-1DB5C7568ACC}" type="slidenum">
              <a:rPr lang="it-IT" sz="1200" b="0" strike="noStrike" spc="-1">
                <a:solidFill>
                  <a:srgbClr val="8B8B8B"/>
                </a:solidFill>
                <a:latin typeface="Malgun Gothic Semilight"/>
                <a:ea typeface="Malgun Gothic Semilight"/>
              </a:rPr>
              <a:t>68</a:t>
            </a:fld>
            <a:endParaRPr lang="it-IT" sz="1200" b="0" strike="noStrike" spc="-1">
              <a:latin typeface="Times New Roman"/>
            </a:endParaRPr>
          </a:p>
        </p:txBody>
      </p:sp>
      <p:sp>
        <p:nvSpPr>
          <p:cNvPr id="3116" name="TextShape 2"/>
          <p:cNvSpPr txBox="1"/>
          <p:nvPr/>
        </p:nvSpPr>
        <p:spPr>
          <a:xfrm>
            <a:off x="4343465" y="822002"/>
            <a:ext cx="3848426" cy="752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it-IT" sz="3000" b="0" strike="noStrike" spc="-1" dirty="0">
                <a:solidFill>
                  <a:srgbClr val="000000"/>
                </a:solidFill>
                <a:latin typeface="Malgun Gothic Semilight"/>
              </a:rPr>
              <a:t>IAC – MIDA2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225356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Pacejk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f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ormula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derived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from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experimental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data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Takes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as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input: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the slip angle </a:t>
            </a:r>
            <a:r>
              <a:rPr lang="el-GR" sz="2400" b="0" strike="noStrike" spc="-1" dirty="0">
                <a:solidFill>
                  <a:srgbClr val="000000"/>
                </a:solidFill>
                <a:latin typeface="Malgun Gothic Semilight"/>
              </a:rPr>
              <a:t>α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 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he </a:t>
            </a:r>
            <a:r>
              <a:rPr lang="it-IT" sz="2400" b="0" strike="noStrike" spc="-1" dirty="0" err="1">
                <a:solidFill>
                  <a:srgbClr val="000000"/>
                </a:solidFill>
                <a:latin typeface="Malgun Gothic Semilight"/>
              </a:rPr>
              <a:t>amplitude</a:t>
            </a:r>
            <a:r>
              <a:rPr lang="it-IT" sz="2400" b="0" strike="noStrike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D </a:t>
            </a:r>
            <a:endParaRPr lang="it-IT" sz="24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Pacejka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tyre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model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7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10D0F-E8B2-4969-AADB-A71B0148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32" y="1503111"/>
            <a:ext cx="6544588" cy="57158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7265725-3D0C-4D94-A9BD-81943B69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000" y="2319962"/>
            <a:ext cx="5582429" cy="3543795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A0059-6E1F-4BC6-8B0E-4191850E94B1}"/>
              </a:ext>
            </a:extLst>
          </p:cNvPr>
          <p:cNvCxnSpPr>
            <a:cxnSpLocks/>
          </p:cNvCxnSpPr>
          <p:nvPr/>
        </p:nvCxnSpPr>
        <p:spPr>
          <a:xfrm>
            <a:off x="8144759" y="3091992"/>
            <a:ext cx="32239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3DAD618C-3DD5-440E-8AFD-2E8001BD447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47242" y="3091992"/>
            <a:ext cx="3758152" cy="14140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33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physics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model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is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represented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through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friction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540000" lvl="1">
              <a:spcBef>
                <a:spcPts val="1134"/>
              </a:spcBef>
              <a:buClr>
                <a:srgbClr val="000000"/>
              </a:buClr>
              <a:buSzPct val="75000"/>
            </a:pPr>
            <a:endParaRPr lang="it-IT" sz="2400" spc="-1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ellipse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dimension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depends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on: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wear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of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tyre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h</a:t>
            </a: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vertical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load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it-IT" sz="2400" spc="-1" baseline="-25000" dirty="0" err="1">
                <a:solidFill>
                  <a:srgbClr val="000000"/>
                </a:solidFill>
                <a:latin typeface="Malgun Gothic Semilight"/>
              </a:rPr>
              <a:t>z</a:t>
            </a:r>
            <a:endParaRPr lang="it-IT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1 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and w</a:t>
            </a:r>
            <a:r>
              <a:rPr lang="it-IT" sz="2400" spc="-1" baseline="-25000" dirty="0">
                <a:solidFill>
                  <a:srgbClr val="000000"/>
                </a:solidFill>
                <a:latin typeface="Malgun Gothic Semilight"/>
              </a:rPr>
              <a:t>2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are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parameters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that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regulate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the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scaling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</a:t>
            </a:r>
            <a:r>
              <a:rPr lang="it-IT" sz="2400" spc="-1" dirty="0" err="1">
                <a:solidFill>
                  <a:srgbClr val="000000"/>
                </a:solidFill>
                <a:latin typeface="Malgun Gothic Semilight"/>
              </a:rPr>
              <a:t>according</a:t>
            </a:r>
            <a:r>
              <a:rPr lang="it-IT" sz="2400" spc="-1" dirty="0">
                <a:solidFill>
                  <a:srgbClr val="000000"/>
                </a:solidFill>
                <a:latin typeface="Malgun Gothic Semilight"/>
              </a:rPr>
              <a:t> to h</a:t>
            </a:r>
          </a:p>
        </p:txBody>
      </p:sp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</a:t>
            </a:r>
            <a:r>
              <a:rPr lang="it-IT" sz="2600" b="1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1) 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8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1507FD1-4F3C-4DBB-8FB9-7E0343514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75" t="56623" r="12115" b="5931"/>
          <a:stretch/>
        </p:blipFill>
        <p:spPr>
          <a:xfrm>
            <a:off x="7389417" y="5222542"/>
            <a:ext cx="2954956" cy="95861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75A86A3-352D-4F11-80C2-2A8AFFD4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995" y="2714839"/>
            <a:ext cx="4690207" cy="147406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5AAC9E-2BF1-43EB-99A8-1FC0D569A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995" y="1137393"/>
            <a:ext cx="4448101" cy="11869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E975167-D5B1-4E71-AEA0-EE1B933F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9" t="9203" r="12254" b="53351"/>
          <a:stretch/>
        </p:blipFill>
        <p:spPr>
          <a:xfrm>
            <a:off x="1302319" y="5222542"/>
            <a:ext cx="4793381" cy="958611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7ACDECE-2789-43E1-87E9-2E9738F9B2BA}"/>
              </a:ext>
            </a:extLst>
          </p:cNvPr>
          <p:cNvCxnSpPr>
            <a:cxnSpLocks/>
          </p:cNvCxnSpPr>
          <p:nvPr/>
        </p:nvCxnSpPr>
        <p:spPr>
          <a:xfrm>
            <a:off x="4716379" y="3619580"/>
            <a:ext cx="29838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45C5B5-CC72-4AB4-B65E-C9DCFCEA1A2E}"/>
              </a:ext>
            </a:extLst>
          </p:cNvPr>
          <p:cNvCxnSpPr>
            <a:cxnSpLocks/>
          </p:cNvCxnSpPr>
          <p:nvPr/>
        </p:nvCxnSpPr>
        <p:spPr>
          <a:xfrm>
            <a:off x="6973933" y="1739391"/>
            <a:ext cx="81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TextShape 4"/>
          <p:cNvSpPr txBox="1"/>
          <p:nvPr/>
        </p:nvSpPr>
        <p:spPr>
          <a:xfrm>
            <a:off x="54900" y="1257840"/>
            <a:ext cx="11231640" cy="521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control variable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x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determines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r>
              <a:rPr lang="en-GB" sz="2400" spc="-1" baseline="-25000" dirty="0">
                <a:solidFill>
                  <a:srgbClr val="000000"/>
                </a:solidFill>
                <a:latin typeface="Malgun Gothic Semilight"/>
              </a:rPr>
              <a:t>  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on the ellipse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882900" lvl="1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The output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will be scaled according to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baseline="-25000" dirty="0">
              <a:solidFill>
                <a:srgbClr val="000000"/>
              </a:solidFill>
              <a:latin typeface="Malgun Gothic Semilight"/>
            </a:endParaRPr>
          </a:p>
          <a:p>
            <a:pPr marL="1340100" lvl="2" indent="-34290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We set the peak of the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Pacejka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(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D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 +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V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lat</a:t>
            </a:r>
            <a:r>
              <a:rPr lang="en-GB" sz="2400" spc="-1" dirty="0">
                <a:solidFill>
                  <a:srgbClr val="000000"/>
                </a:solidFill>
                <a:latin typeface="Malgun Gothic Semilight"/>
              </a:rPr>
              <a:t>) = </a:t>
            </a:r>
            <a:r>
              <a:rPr lang="en-GB" sz="2400" spc="-1" dirty="0" err="1">
                <a:solidFill>
                  <a:srgbClr val="000000"/>
                </a:solidFill>
                <a:latin typeface="Malgun Gothic Semilight"/>
              </a:rPr>
              <a:t>F</a:t>
            </a:r>
            <a:r>
              <a:rPr lang="en-GB" sz="2400" spc="-1" baseline="-25000" dirty="0" err="1">
                <a:solidFill>
                  <a:srgbClr val="000000"/>
                </a:solidFill>
                <a:latin typeface="Malgun Gothic Semilight"/>
              </a:rPr>
              <a:t>y</a:t>
            </a:r>
            <a:endParaRPr lang="en-GB" sz="2400" spc="-1" dirty="0">
              <a:solidFill>
                <a:srgbClr val="000000"/>
              </a:solidFill>
              <a:latin typeface="Malgun Gothic Semiligh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C24617-480B-4DAA-A7BD-6F103717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27" y="2823068"/>
            <a:ext cx="6220346" cy="3488045"/>
          </a:xfrm>
          <a:prstGeom prst="rect">
            <a:avLst/>
          </a:prstGeom>
        </p:spPr>
      </p:pic>
      <p:sp>
        <p:nvSpPr>
          <p:cNvPr id="3036" name="TextShape 1"/>
          <p:cNvSpPr txBox="1"/>
          <p:nvPr/>
        </p:nvSpPr>
        <p:spPr>
          <a:xfrm>
            <a:off x="479880" y="164602"/>
            <a:ext cx="11231640" cy="467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Friction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</a:t>
            </a:r>
            <a:r>
              <a:rPr lang="it-IT" sz="2600" b="1" strike="noStrike" spc="-1" dirty="0" err="1">
                <a:solidFill>
                  <a:srgbClr val="FFFFFF"/>
                </a:solidFill>
                <a:latin typeface="Malgun Gothic Semilight"/>
                <a:ea typeface="Malgun Gothic Semilight"/>
              </a:rPr>
              <a:t>ellipse</a:t>
            </a:r>
            <a:r>
              <a:rPr lang="it-IT" sz="2600" b="1" strike="noStrike" spc="-1" dirty="0">
                <a:solidFill>
                  <a:srgbClr val="FFFFFF"/>
                </a:solidFill>
                <a:latin typeface="Malgun Gothic Semilight"/>
                <a:ea typeface="Malgun Gothic Semilight"/>
              </a:rPr>
              <a:t> (slide 2)</a:t>
            </a:r>
            <a:endParaRPr lang="it-IT" sz="2600" b="0" strike="noStrike" spc="-1" dirty="0">
              <a:solidFill>
                <a:srgbClr val="000000"/>
              </a:solidFill>
              <a:latin typeface="Malgun Gothic Semilight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5000" y="6477480"/>
            <a:ext cx="6253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0ADB9AB-9D4D-4E31-97D0-B2FD303BBD14}" type="slidenum"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9</a:t>
            </a:fld>
            <a:endParaRPr lang="it-IT" sz="1400" b="0" strike="noStrike" spc="-1">
              <a:latin typeface="Times New Roman"/>
            </a:endParaRPr>
          </a:p>
        </p:txBody>
      </p:sp>
      <p:sp>
        <p:nvSpPr>
          <p:cNvPr id="3038" name="TextShape 3"/>
          <p:cNvSpPr txBox="1"/>
          <p:nvPr/>
        </p:nvSpPr>
        <p:spPr>
          <a:xfrm>
            <a:off x="953280" y="6477480"/>
            <a:ext cx="51847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it-IT" sz="1400" b="0" strike="noStrike" spc="-1">
                <a:solidFill>
                  <a:srgbClr val="FFFFFF"/>
                </a:solidFill>
                <a:latin typeface="Malgun Gothic Semilight"/>
                <a:ea typeface="Malgun Gothic Semilight"/>
              </a:rPr>
              <a:t>Alessio Russo, Carmelo Valore</a:t>
            </a:r>
            <a:endParaRPr lang="it-IT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8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3434</Words>
  <Application>Microsoft Office PowerPoint</Application>
  <PresentationFormat>Widescreen</PresentationFormat>
  <Paragraphs>559</Paragraphs>
  <Slides>68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16</vt:i4>
      </vt:variant>
      <vt:variant>
        <vt:lpstr>Titoli diapositive</vt:lpstr>
      </vt:variant>
      <vt:variant>
        <vt:i4>68</vt:i4>
      </vt:variant>
    </vt:vector>
  </HeadingPairs>
  <TitlesOfParts>
    <vt:vector size="92" baseType="lpstr">
      <vt:lpstr>Malgun Gothic Semilight</vt:lpstr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Alessio Russo</dc:creator>
  <dc:description/>
  <cp:lastModifiedBy>Carmelo Valore</cp:lastModifiedBy>
  <cp:revision>275</cp:revision>
  <dcterms:created xsi:type="dcterms:W3CDTF">2020-05-01T16:55:40Z</dcterms:created>
  <dcterms:modified xsi:type="dcterms:W3CDTF">2020-09-16T09:14:50Z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